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8229600" cx="14630400"/>
  <p:notesSz cx="8229600" cy="14630400"/>
  <p:embeddedFontLst>
    <p:embeddedFont>
      <p:font typeface="Marcellus"/>
      <p:regular r:id="rId16"/>
    </p:embeddedFont>
    <p:embeddedFont>
      <p:font typeface="Montserrat"/>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Montserrat-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Montserrat-regular.fntdata"/><Relationship Id="rId16" Type="http://schemas.openxmlformats.org/officeDocument/2006/relationships/font" Target="fonts/Marcellus-regular.fntdata"/><Relationship Id="rId5" Type="http://schemas.openxmlformats.org/officeDocument/2006/relationships/slide" Target="slides/slide1.xml"/><Relationship Id="rId19" Type="http://schemas.openxmlformats.org/officeDocument/2006/relationships/font" Target="fonts/Montserrat-italic.fntdata"/><Relationship Id="rId6" Type="http://schemas.openxmlformats.org/officeDocument/2006/relationships/slide" Target="slides/slide2.xml"/><Relationship Id="rId18" Type="http://schemas.openxmlformats.org/officeDocument/2006/relationships/font" Target="fonts/Montserrat-bold.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 name="Google Shape;4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 name="Google Shape;4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 name="Google Shape;5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 name="Google Shape;55;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 name="Google Shape;64;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 name="Google Shape;65;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 name="Google Shape;8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 name="Google Shape;82;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 name="Google Shape;138;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sp>
        <p:nvSpPr>
          <p:cNvPr id="11" name="Google Shape;11;p2"/>
          <p:cNvSpPr/>
          <p:nvPr/>
        </p:nvSpPr>
        <p:spPr>
          <a:xfrm>
            <a:off x="0" y="0"/>
            <a:ext cx="14630400" cy="8229600"/>
          </a:xfrm>
          <a:prstGeom prst="rect">
            <a:avLst/>
          </a:prstGeom>
          <a:solidFill>
            <a:srgbClr val="DEC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0" y="0"/>
            <a:ext cx="14630400" cy="8229600"/>
          </a:xfrm>
          <a:prstGeom prst="rect">
            <a:avLst/>
          </a:prstGeom>
          <a:solidFill>
            <a:srgbClr val="FFFFF4">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37" name="Shape 37"/>
        <p:cNvGrpSpPr/>
        <p:nvPr/>
      </p:nvGrpSpPr>
      <p:grpSpPr>
        <a:xfrm>
          <a:off x="0" y="0"/>
          <a:ext cx="0" cy="0"/>
          <a:chOff x="0" y="0"/>
          <a:chExt cx="0" cy="0"/>
        </a:xfrm>
      </p:grpSpPr>
      <p:sp>
        <p:nvSpPr>
          <p:cNvPr id="38" name="Google Shape;38;p11"/>
          <p:cNvSpPr/>
          <p:nvPr/>
        </p:nvSpPr>
        <p:spPr>
          <a:xfrm>
            <a:off x="0" y="0"/>
            <a:ext cx="14630400" cy="8229600"/>
          </a:xfrm>
          <a:prstGeom prst="rect">
            <a:avLst/>
          </a:prstGeom>
          <a:solidFill>
            <a:srgbClr val="DEC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11"/>
          <p:cNvSpPr/>
          <p:nvPr/>
        </p:nvSpPr>
        <p:spPr>
          <a:xfrm>
            <a:off x="0" y="0"/>
            <a:ext cx="14630400" cy="8229600"/>
          </a:xfrm>
          <a:prstGeom prst="rect">
            <a:avLst/>
          </a:prstGeom>
          <a:solidFill>
            <a:srgbClr val="FFFFF4">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1 master">
  <p:cSld name="Slide 11 master">
    <p:spTree>
      <p:nvGrpSpPr>
        <p:cNvPr id="40" name="Shape 40"/>
        <p:cNvGrpSpPr/>
        <p:nvPr/>
      </p:nvGrpSpPr>
      <p:grpSpPr>
        <a:xfrm>
          <a:off x="0" y="0"/>
          <a:ext cx="0" cy="0"/>
          <a:chOff x="0" y="0"/>
          <a:chExt cx="0" cy="0"/>
        </a:xfrm>
      </p:grpSpPr>
      <p:sp>
        <p:nvSpPr>
          <p:cNvPr id="41" name="Google Shape;41;p12"/>
          <p:cNvSpPr/>
          <p:nvPr/>
        </p:nvSpPr>
        <p:spPr>
          <a:xfrm>
            <a:off x="0" y="0"/>
            <a:ext cx="14630400" cy="8229600"/>
          </a:xfrm>
          <a:prstGeom prst="rect">
            <a:avLst/>
          </a:prstGeom>
          <a:solidFill>
            <a:srgbClr val="DEC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12"/>
          <p:cNvSpPr/>
          <p:nvPr/>
        </p:nvSpPr>
        <p:spPr>
          <a:xfrm>
            <a:off x="0" y="0"/>
            <a:ext cx="14630400" cy="8229600"/>
          </a:xfrm>
          <a:prstGeom prst="rect">
            <a:avLst/>
          </a:prstGeom>
          <a:solidFill>
            <a:srgbClr val="FFFFF4">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43" name="Shape 4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3" name="Shape 13"/>
        <p:cNvGrpSpPr/>
        <p:nvPr/>
      </p:nvGrpSpPr>
      <p:grpSpPr>
        <a:xfrm>
          <a:off x="0" y="0"/>
          <a:ext cx="0" cy="0"/>
          <a:chOff x="0" y="0"/>
          <a:chExt cx="0" cy="0"/>
        </a:xfrm>
      </p:grpSpPr>
      <p:sp>
        <p:nvSpPr>
          <p:cNvPr id="14" name="Google Shape;14;p3"/>
          <p:cNvSpPr/>
          <p:nvPr/>
        </p:nvSpPr>
        <p:spPr>
          <a:xfrm>
            <a:off x="0" y="0"/>
            <a:ext cx="14630400" cy="8229600"/>
          </a:xfrm>
          <a:prstGeom prst="rect">
            <a:avLst/>
          </a:prstGeom>
          <a:solidFill>
            <a:srgbClr val="DEC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p:nvPr/>
        </p:nvSpPr>
        <p:spPr>
          <a:xfrm>
            <a:off x="0" y="0"/>
            <a:ext cx="14630400" cy="8229600"/>
          </a:xfrm>
          <a:prstGeom prst="rect">
            <a:avLst/>
          </a:prstGeom>
          <a:solidFill>
            <a:srgbClr val="FFFFF4">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6" name="Shape 16"/>
        <p:cNvGrpSpPr/>
        <p:nvPr/>
      </p:nvGrpSpPr>
      <p:grpSpPr>
        <a:xfrm>
          <a:off x="0" y="0"/>
          <a:ext cx="0" cy="0"/>
          <a:chOff x="0" y="0"/>
          <a:chExt cx="0" cy="0"/>
        </a:xfrm>
      </p:grpSpPr>
      <p:sp>
        <p:nvSpPr>
          <p:cNvPr id="17" name="Google Shape;17;p4"/>
          <p:cNvSpPr/>
          <p:nvPr/>
        </p:nvSpPr>
        <p:spPr>
          <a:xfrm>
            <a:off x="0" y="0"/>
            <a:ext cx="14630400" cy="8229600"/>
          </a:xfrm>
          <a:prstGeom prst="rect">
            <a:avLst/>
          </a:prstGeom>
          <a:solidFill>
            <a:srgbClr val="DEC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4"/>
          <p:cNvSpPr/>
          <p:nvPr/>
        </p:nvSpPr>
        <p:spPr>
          <a:xfrm>
            <a:off x="0" y="0"/>
            <a:ext cx="14630400" cy="8229600"/>
          </a:xfrm>
          <a:prstGeom prst="rect">
            <a:avLst/>
          </a:prstGeom>
          <a:solidFill>
            <a:srgbClr val="FFFFF4">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19" name="Shape 19"/>
        <p:cNvGrpSpPr/>
        <p:nvPr/>
      </p:nvGrpSpPr>
      <p:grpSpPr>
        <a:xfrm>
          <a:off x="0" y="0"/>
          <a:ext cx="0" cy="0"/>
          <a:chOff x="0" y="0"/>
          <a:chExt cx="0" cy="0"/>
        </a:xfrm>
      </p:grpSpPr>
      <p:sp>
        <p:nvSpPr>
          <p:cNvPr id="20" name="Google Shape;20;p5"/>
          <p:cNvSpPr/>
          <p:nvPr/>
        </p:nvSpPr>
        <p:spPr>
          <a:xfrm>
            <a:off x="0" y="0"/>
            <a:ext cx="14630400" cy="8229600"/>
          </a:xfrm>
          <a:prstGeom prst="rect">
            <a:avLst/>
          </a:prstGeom>
          <a:solidFill>
            <a:srgbClr val="DEC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5"/>
          <p:cNvSpPr/>
          <p:nvPr/>
        </p:nvSpPr>
        <p:spPr>
          <a:xfrm>
            <a:off x="0" y="0"/>
            <a:ext cx="14630400" cy="8229600"/>
          </a:xfrm>
          <a:prstGeom prst="rect">
            <a:avLst/>
          </a:prstGeom>
          <a:solidFill>
            <a:srgbClr val="FFFFF4">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2" name="Shape 22"/>
        <p:cNvGrpSpPr/>
        <p:nvPr/>
      </p:nvGrpSpPr>
      <p:grpSpPr>
        <a:xfrm>
          <a:off x="0" y="0"/>
          <a:ext cx="0" cy="0"/>
          <a:chOff x="0" y="0"/>
          <a:chExt cx="0" cy="0"/>
        </a:xfrm>
      </p:grpSpPr>
      <p:sp>
        <p:nvSpPr>
          <p:cNvPr id="23" name="Google Shape;23;p6"/>
          <p:cNvSpPr/>
          <p:nvPr/>
        </p:nvSpPr>
        <p:spPr>
          <a:xfrm>
            <a:off x="0" y="0"/>
            <a:ext cx="14630400" cy="8229600"/>
          </a:xfrm>
          <a:prstGeom prst="rect">
            <a:avLst/>
          </a:prstGeom>
          <a:solidFill>
            <a:srgbClr val="DEC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6"/>
          <p:cNvSpPr/>
          <p:nvPr/>
        </p:nvSpPr>
        <p:spPr>
          <a:xfrm>
            <a:off x="0" y="0"/>
            <a:ext cx="14630400" cy="8229600"/>
          </a:xfrm>
          <a:prstGeom prst="rect">
            <a:avLst/>
          </a:prstGeom>
          <a:solidFill>
            <a:srgbClr val="FFFFF4">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25" name="Shape 25"/>
        <p:cNvGrpSpPr/>
        <p:nvPr/>
      </p:nvGrpSpPr>
      <p:grpSpPr>
        <a:xfrm>
          <a:off x="0" y="0"/>
          <a:ext cx="0" cy="0"/>
          <a:chOff x="0" y="0"/>
          <a:chExt cx="0" cy="0"/>
        </a:xfrm>
      </p:grpSpPr>
      <p:sp>
        <p:nvSpPr>
          <p:cNvPr id="26" name="Google Shape;26;p7"/>
          <p:cNvSpPr/>
          <p:nvPr/>
        </p:nvSpPr>
        <p:spPr>
          <a:xfrm>
            <a:off x="0" y="0"/>
            <a:ext cx="14630400" cy="8229600"/>
          </a:xfrm>
          <a:prstGeom prst="rect">
            <a:avLst/>
          </a:prstGeom>
          <a:solidFill>
            <a:srgbClr val="DEC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7"/>
          <p:cNvSpPr/>
          <p:nvPr/>
        </p:nvSpPr>
        <p:spPr>
          <a:xfrm>
            <a:off x="0" y="0"/>
            <a:ext cx="14630400" cy="8229600"/>
          </a:xfrm>
          <a:prstGeom prst="rect">
            <a:avLst/>
          </a:prstGeom>
          <a:solidFill>
            <a:srgbClr val="FFFFF4">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28" name="Shape 28"/>
        <p:cNvGrpSpPr/>
        <p:nvPr/>
      </p:nvGrpSpPr>
      <p:grpSpPr>
        <a:xfrm>
          <a:off x="0" y="0"/>
          <a:ext cx="0" cy="0"/>
          <a:chOff x="0" y="0"/>
          <a:chExt cx="0" cy="0"/>
        </a:xfrm>
      </p:grpSpPr>
      <p:sp>
        <p:nvSpPr>
          <p:cNvPr id="29" name="Google Shape;29;p8"/>
          <p:cNvSpPr/>
          <p:nvPr/>
        </p:nvSpPr>
        <p:spPr>
          <a:xfrm>
            <a:off x="0" y="0"/>
            <a:ext cx="14630400" cy="8229600"/>
          </a:xfrm>
          <a:prstGeom prst="rect">
            <a:avLst/>
          </a:prstGeom>
          <a:solidFill>
            <a:srgbClr val="DEC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8"/>
          <p:cNvSpPr/>
          <p:nvPr/>
        </p:nvSpPr>
        <p:spPr>
          <a:xfrm>
            <a:off x="0" y="0"/>
            <a:ext cx="14630400" cy="8229600"/>
          </a:xfrm>
          <a:prstGeom prst="rect">
            <a:avLst/>
          </a:prstGeom>
          <a:solidFill>
            <a:srgbClr val="FFFFF4">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1" name="Shape 31"/>
        <p:cNvGrpSpPr/>
        <p:nvPr/>
      </p:nvGrpSpPr>
      <p:grpSpPr>
        <a:xfrm>
          <a:off x="0" y="0"/>
          <a:ext cx="0" cy="0"/>
          <a:chOff x="0" y="0"/>
          <a:chExt cx="0" cy="0"/>
        </a:xfrm>
      </p:grpSpPr>
      <p:sp>
        <p:nvSpPr>
          <p:cNvPr id="32" name="Google Shape;32;p9"/>
          <p:cNvSpPr/>
          <p:nvPr/>
        </p:nvSpPr>
        <p:spPr>
          <a:xfrm>
            <a:off x="0" y="0"/>
            <a:ext cx="14630400" cy="8229600"/>
          </a:xfrm>
          <a:prstGeom prst="rect">
            <a:avLst/>
          </a:prstGeom>
          <a:solidFill>
            <a:srgbClr val="DEC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9"/>
          <p:cNvSpPr/>
          <p:nvPr/>
        </p:nvSpPr>
        <p:spPr>
          <a:xfrm>
            <a:off x="0" y="0"/>
            <a:ext cx="14630400" cy="8229600"/>
          </a:xfrm>
          <a:prstGeom prst="rect">
            <a:avLst/>
          </a:prstGeom>
          <a:solidFill>
            <a:srgbClr val="FFFFF4">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34" name="Shape 34"/>
        <p:cNvGrpSpPr/>
        <p:nvPr/>
      </p:nvGrpSpPr>
      <p:grpSpPr>
        <a:xfrm>
          <a:off x="0" y="0"/>
          <a:ext cx="0" cy="0"/>
          <a:chOff x="0" y="0"/>
          <a:chExt cx="0" cy="0"/>
        </a:xfrm>
      </p:grpSpPr>
      <p:sp>
        <p:nvSpPr>
          <p:cNvPr id="35" name="Google Shape;35;p10"/>
          <p:cNvSpPr/>
          <p:nvPr/>
        </p:nvSpPr>
        <p:spPr>
          <a:xfrm>
            <a:off x="0" y="0"/>
            <a:ext cx="14630400" cy="8229600"/>
          </a:xfrm>
          <a:prstGeom prst="rect">
            <a:avLst/>
          </a:prstGeom>
          <a:solidFill>
            <a:srgbClr val="DEC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10"/>
          <p:cNvSpPr/>
          <p:nvPr/>
        </p:nvSpPr>
        <p:spPr>
          <a:xfrm>
            <a:off x="0" y="0"/>
            <a:ext cx="14630400" cy="8229600"/>
          </a:xfrm>
          <a:prstGeom prst="rect">
            <a:avLst/>
          </a:prstGeom>
          <a:solidFill>
            <a:srgbClr val="FFFFF4">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5.png"/><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 name="Shape 48"/>
        <p:cNvGrpSpPr/>
        <p:nvPr/>
      </p:nvGrpSpPr>
      <p:grpSpPr>
        <a:xfrm>
          <a:off x="0" y="0"/>
          <a:ext cx="0" cy="0"/>
          <a:chOff x="0" y="0"/>
          <a:chExt cx="0" cy="0"/>
        </a:xfrm>
      </p:grpSpPr>
      <p:pic>
        <p:nvPicPr>
          <p:cNvPr descr="preencoded.png" id="49" name="Google Shape;49;p14"/>
          <p:cNvPicPr preferRelativeResize="0"/>
          <p:nvPr/>
        </p:nvPicPr>
        <p:blipFill rotWithShape="1">
          <a:blip r:embed="rId3">
            <a:alphaModFix/>
          </a:blip>
          <a:srcRect b="0" l="0" r="0" t="0"/>
          <a:stretch/>
        </p:blipFill>
        <p:spPr>
          <a:xfrm>
            <a:off x="8869680" y="0"/>
            <a:ext cx="5760720" cy="8229600"/>
          </a:xfrm>
          <a:prstGeom prst="rect">
            <a:avLst/>
          </a:prstGeom>
          <a:noFill/>
          <a:ln>
            <a:noFill/>
          </a:ln>
        </p:spPr>
      </p:pic>
      <p:sp>
        <p:nvSpPr>
          <p:cNvPr id="50" name="Google Shape;50;p14"/>
          <p:cNvSpPr/>
          <p:nvPr/>
        </p:nvSpPr>
        <p:spPr>
          <a:xfrm>
            <a:off x="793790" y="2931200"/>
            <a:ext cx="6521291" cy="847725"/>
          </a:xfrm>
          <a:prstGeom prst="rect">
            <a:avLst/>
          </a:prstGeom>
          <a:noFill/>
          <a:ln>
            <a:noFill/>
          </a:ln>
        </p:spPr>
        <p:txBody>
          <a:bodyPr anchorCtr="0" anchor="t" bIns="0" lIns="0" spcFirstLastPara="1" rIns="0" wrap="square" tIns="0">
            <a:noAutofit/>
          </a:bodyPr>
          <a:lstStyle/>
          <a:p>
            <a:pPr indent="0" lvl="0" marL="0" marR="0" rtl="0" algn="l">
              <a:lnSpc>
                <a:spcPct val="130392"/>
              </a:lnSpc>
              <a:spcBef>
                <a:spcPts val="0"/>
              </a:spcBef>
              <a:spcAft>
                <a:spcPts val="0"/>
              </a:spcAft>
              <a:buClr>
                <a:srgbClr val="532418"/>
              </a:buClr>
              <a:buSzPts val="5100"/>
              <a:buFont typeface="Marcellus"/>
              <a:buNone/>
            </a:pPr>
            <a:r>
              <a:rPr b="0" i="0" lang="en-US" sz="5100" u="none" cap="none" strike="noStrike">
                <a:solidFill>
                  <a:srgbClr val="532418"/>
                </a:solidFill>
                <a:latin typeface="Marcellus"/>
                <a:ea typeface="Marcellus"/>
                <a:cs typeface="Marcellus"/>
                <a:sym typeface="Marcellus"/>
              </a:rPr>
              <a:t>What Is Boosting?</a:t>
            </a:r>
            <a:endParaRPr b="0" i="0" sz="5100" u="none" cap="none" strike="noStrike"/>
          </a:p>
        </p:txBody>
      </p:sp>
      <p:sp>
        <p:nvSpPr>
          <p:cNvPr id="51" name="Google Shape;51;p14"/>
          <p:cNvSpPr/>
          <p:nvPr/>
        </p:nvSpPr>
        <p:spPr>
          <a:xfrm>
            <a:off x="793790" y="4119086"/>
            <a:ext cx="7556421" cy="117919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7534F"/>
              </a:buClr>
              <a:buSzPts val="1750"/>
              <a:buFont typeface="Montserrat"/>
              <a:buNone/>
            </a:pPr>
            <a:r>
              <a:rPr b="0" i="0" lang="en-US" sz="1750" u="none" cap="none" strike="noStrike">
                <a:solidFill>
                  <a:srgbClr val="67534F"/>
                </a:solidFill>
                <a:latin typeface="Montserrat"/>
                <a:ea typeface="Montserrat"/>
                <a:cs typeface="Montserrat"/>
                <a:sym typeface="Montserrat"/>
              </a:rPr>
              <a:t>Boosting is a powerful ensemble learning technique that combines multiple simple models into one strong predictor. Models are trained sequentially, with each new model learning from and correcting the errors of its predecessors.</a:t>
            </a:r>
            <a:endParaRPr b="0" i="0" sz="1750" u="none" cap="none" strike="noStrike"/>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3"/>
          <p:cNvSpPr/>
          <p:nvPr/>
        </p:nvSpPr>
        <p:spPr>
          <a:xfrm>
            <a:off x="764143" y="600313"/>
            <a:ext cx="10001726" cy="815935"/>
          </a:xfrm>
          <a:prstGeom prst="rect">
            <a:avLst/>
          </a:prstGeom>
          <a:noFill/>
          <a:ln>
            <a:noFill/>
          </a:ln>
        </p:spPr>
        <p:txBody>
          <a:bodyPr anchorCtr="0" anchor="t" bIns="0" lIns="0" spcFirstLastPara="1" rIns="0" wrap="square" tIns="0">
            <a:noAutofit/>
          </a:bodyPr>
          <a:lstStyle/>
          <a:p>
            <a:pPr indent="0" lvl="0" marL="0" marR="0" rtl="0" algn="l">
              <a:lnSpc>
                <a:spcPct val="130612"/>
              </a:lnSpc>
              <a:spcBef>
                <a:spcPts val="0"/>
              </a:spcBef>
              <a:spcAft>
                <a:spcPts val="0"/>
              </a:spcAft>
              <a:buClr>
                <a:srgbClr val="532418"/>
              </a:buClr>
              <a:buSzPts val="4900"/>
              <a:buFont typeface="Marcellus"/>
              <a:buNone/>
            </a:pPr>
            <a:r>
              <a:rPr b="0" i="0" lang="en-US" sz="4900" u="none" cap="none" strike="noStrike">
                <a:solidFill>
                  <a:srgbClr val="532418"/>
                </a:solidFill>
                <a:latin typeface="Marcellus"/>
                <a:ea typeface="Marcellus"/>
                <a:cs typeface="Marcellus"/>
                <a:sym typeface="Marcellus"/>
              </a:rPr>
              <a:t>Where Boosting Is Commonly Used</a:t>
            </a:r>
            <a:endParaRPr b="0" i="0" sz="4900" u="none" cap="none" strike="noStrike"/>
          </a:p>
        </p:txBody>
      </p:sp>
      <p:pic>
        <p:nvPicPr>
          <p:cNvPr descr="preencoded.png" id="185" name="Google Shape;185;p23"/>
          <p:cNvPicPr preferRelativeResize="0"/>
          <p:nvPr/>
        </p:nvPicPr>
        <p:blipFill rotWithShape="1">
          <a:blip r:embed="rId3">
            <a:alphaModFix/>
          </a:blip>
          <a:srcRect b="0" l="0" r="0" t="0"/>
          <a:stretch/>
        </p:blipFill>
        <p:spPr>
          <a:xfrm>
            <a:off x="764143" y="1743670"/>
            <a:ext cx="654963" cy="654963"/>
          </a:xfrm>
          <a:prstGeom prst="rect">
            <a:avLst/>
          </a:prstGeom>
          <a:noFill/>
          <a:ln>
            <a:noFill/>
          </a:ln>
        </p:spPr>
      </p:pic>
      <p:sp>
        <p:nvSpPr>
          <p:cNvPr id="186" name="Google Shape;186;p23"/>
          <p:cNvSpPr/>
          <p:nvPr/>
        </p:nvSpPr>
        <p:spPr>
          <a:xfrm>
            <a:off x="764143" y="2671524"/>
            <a:ext cx="3138488" cy="407908"/>
          </a:xfrm>
          <a:prstGeom prst="rect">
            <a:avLst/>
          </a:prstGeom>
          <a:noFill/>
          <a:ln>
            <a:noFill/>
          </a:ln>
        </p:spPr>
        <p:txBody>
          <a:bodyPr anchorCtr="0" anchor="t" bIns="0" lIns="0" spcFirstLastPara="1" rIns="0" wrap="square" tIns="0">
            <a:noAutofit/>
          </a:bodyPr>
          <a:lstStyle/>
          <a:p>
            <a:pPr indent="0" lvl="0" marL="0" marR="0" rtl="0" algn="l">
              <a:lnSpc>
                <a:spcPct val="130612"/>
              </a:lnSpc>
              <a:spcBef>
                <a:spcPts val="0"/>
              </a:spcBef>
              <a:spcAft>
                <a:spcPts val="0"/>
              </a:spcAft>
              <a:buClr>
                <a:srgbClr val="67534F"/>
              </a:buClr>
              <a:buSzPts val="2450"/>
              <a:buFont typeface="Marcellus"/>
              <a:buNone/>
            </a:pPr>
            <a:r>
              <a:rPr b="0" i="0" lang="en-US" sz="2450" u="none" cap="none" strike="noStrike">
                <a:solidFill>
                  <a:srgbClr val="67534F"/>
                </a:solidFill>
                <a:latin typeface="Marcellus"/>
                <a:ea typeface="Marcellus"/>
                <a:cs typeface="Marcellus"/>
                <a:sym typeface="Marcellus"/>
              </a:rPr>
              <a:t>Fraud Detection</a:t>
            </a:r>
            <a:endParaRPr b="0" i="0" sz="2450" u="none" cap="none" strike="noStrike"/>
          </a:p>
        </p:txBody>
      </p:sp>
      <p:sp>
        <p:nvSpPr>
          <p:cNvPr id="187" name="Google Shape;187;p23"/>
          <p:cNvSpPr/>
          <p:nvPr/>
        </p:nvSpPr>
        <p:spPr>
          <a:xfrm>
            <a:off x="764143" y="3210401"/>
            <a:ext cx="6414611" cy="85153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7534F"/>
              </a:buClr>
              <a:buSzPts val="1700"/>
              <a:buFont typeface="Montserrat"/>
              <a:buNone/>
            </a:pPr>
            <a:r>
              <a:rPr b="0" i="0" lang="en-US" sz="1700" u="none" cap="none" strike="noStrike">
                <a:solidFill>
                  <a:srgbClr val="67534F"/>
                </a:solidFill>
                <a:latin typeface="Montserrat"/>
                <a:ea typeface="Montserrat"/>
                <a:cs typeface="Montserrat"/>
                <a:sym typeface="Montserrat"/>
              </a:rPr>
              <a:t>Financial institutions use boosting to identify fraudulent transactions by focusing intensively on rare, high-stakes patterns that single models often miss.</a:t>
            </a:r>
            <a:endParaRPr b="0" i="0" sz="1700" u="none" cap="none" strike="noStrike"/>
          </a:p>
        </p:txBody>
      </p:sp>
      <p:pic>
        <p:nvPicPr>
          <p:cNvPr descr="preencoded.png" id="188" name="Google Shape;188;p23"/>
          <p:cNvPicPr preferRelativeResize="0"/>
          <p:nvPr/>
        </p:nvPicPr>
        <p:blipFill rotWithShape="1">
          <a:blip r:embed="rId4">
            <a:alphaModFix/>
          </a:blip>
          <a:srcRect b="0" l="0" r="0" t="0"/>
          <a:stretch/>
        </p:blipFill>
        <p:spPr>
          <a:xfrm>
            <a:off x="7451646" y="1743670"/>
            <a:ext cx="654963" cy="654963"/>
          </a:xfrm>
          <a:prstGeom prst="rect">
            <a:avLst/>
          </a:prstGeom>
          <a:noFill/>
          <a:ln>
            <a:noFill/>
          </a:ln>
        </p:spPr>
      </p:pic>
      <p:sp>
        <p:nvSpPr>
          <p:cNvPr id="189" name="Google Shape;189;p23"/>
          <p:cNvSpPr/>
          <p:nvPr/>
        </p:nvSpPr>
        <p:spPr>
          <a:xfrm>
            <a:off x="7451646" y="2671524"/>
            <a:ext cx="3138488" cy="407908"/>
          </a:xfrm>
          <a:prstGeom prst="rect">
            <a:avLst/>
          </a:prstGeom>
          <a:noFill/>
          <a:ln>
            <a:noFill/>
          </a:ln>
        </p:spPr>
        <p:txBody>
          <a:bodyPr anchorCtr="0" anchor="t" bIns="0" lIns="0" spcFirstLastPara="1" rIns="0" wrap="square" tIns="0">
            <a:noAutofit/>
          </a:bodyPr>
          <a:lstStyle/>
          <a:p>
            <a:pPr indent="0" lvl="0" marL="0" marR="0" rtl="0" algn="l">
              <a:lnSpc>
                <a:spcPct val="130612"/>
              </a:lnSpc>
              <a:spcBef>
                <a:spcPts val="0"/>
              </a:spcBef>
              <a:spcAft>
                <a:spcPts val="0"/>
              </a:spcAft>
              <a:buClr>
                <a:srgbClr val="67534F"/>
              </a:buClr>
              <a:buSzPts val="2450"/>
              <a:buFont typeface="Marcellus"/>
              <a:buNone/>
            </a:pPr>
            <a:r>
              <a:rPr b="0" i="0" lang="en-US" sz="2450" u="none" cap="none" strike="noStrike">
                <a:solidFill>
                  <a:srgbClr val="67534F"/>
                </a:solidFill>
                <a:latin typeface="Marcellus"/>
                <a:ea typeface="Marcellus"/>
                <a:cs typeface="Marcellus"/>
                <a:sym typeface="Marcellus"/>
              </a:rPr>
              <a:t>Medical Diagnosis</a:t>
            </a:r>
            <a:endParaRPr b="0" i="0" sz="2450" u="none" cap="none" strike="noStrike"/>
          </a:p>
        </p:txBody>
      </p:sp>
      <p:sp>
        <p:nvSpPr>
          <p:cNvPr id="190" name="Google Shape;190;p23"/>
          <p:cNvSpPr/>
          <p:nvPr/>
        </p:nvSpPr>
        <p:spPr>
          <a:xfrm>
            <a:off x="7451646" y="3210401"/>
            <a:ext cx="6414611" cy="85153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7534F"/>
              </a:buClr>
              <a:buSzPts val="1700"/>
              <a:buFont typeface="Montserrat"/>
              <a:buNone/>
            </a:pPr>
            <a:r>
              <a:rPr b="0" i="0" lang="en-US" sz="1700" u="none" cap="none" strike="noStrike">
                <a:solidFill>
                  <a:srgbClr val="67534F"/>
                </a:solidFill>
                <a:latin typeface="Montserrat"/>
                <a:ea typeface="Montserrat"/>
                <a:cs typeface="Montserrat"/>
                <a:sym typeface="Montserrat"/>
              </a:rPr>
              <a:t>Healthcare systems apply boosting to predict diseases and complications, where misclassification of edge cases can have serious consequences.</a:t>
            </a:r>
            <a:endParaRPr b="0" i="0" sz="1700" u="none" cap="none" strike="noStrike"/>
          </a:p>
        </p:txBody>
      </p:sp>
      <p:pic>
        <p:nvPicPr>
          <p:cNvPr descr="preencoded.png" id="191" name="Google Shape;191;p23"/>
          <p:cNvPicPr preferRelativeResize="0"/>
          <p:nvPr/>
        </p:nvPicPr>
        <p:blipFill rotWithShape="1">
          <a:blip r:embed="rId5">
            <a:alphaModFix/>
          </a:blip>
          <a:srcRect b="0" l="0" r="0" t="0"/>
          <a:stretch/>
        </p:blipFill>
        <p:spPr>
          <a:xfrm>
            <a:off x="764143" y="4498538"/>
            <a:ext cx="654963" cy="654963"/>
          </a:xfrm>
          <a:prstGeom prst="rect">
            <a:avLst/>
          </a:prstGeom>
          <a:noFill/>
          <a:ln>
            <a:noFill/>
          </a:ln>
        </p:spPr>
      </p:pic>
      <p:sp>
        <p:nvSpPr>
          <p:cNvPr id="192" name="Google Shape;192;p23"/>
          <p:cNvSpPr/>
          <p:nvPr/>
        </p:nvSpPr>
        <p:spPr>
          <a:xfrm>
            <a:off x="764143" y="5426393"/>
            <a:ext cx="3138488" cy="407908"/>
          </a:xfrm>
          <a:prstGeom prst="rect">
            <a:avLst/>
          </a:prstGeom>
          <a:noFill/>
          <a:ln>
            <a:noFill/>
          </a:ln>
        </p:spPr>
        <p:txBody>
          <a:bodyPr anchorCtr="0" anchor="t" bIns="0" lIns="0" spcFirstLastPara="1" rIns="0" wrap="square" tIns="0">
            <a:noAutofit/>
          </a:bodyPr>
          <a:lstStyle/>
          <a:p>
            <a:pPr indent="0" lvl="0" marL="0" marR="0" rtl="0" algn="l">
              <a:lnSpc>
                <a:spcPct val="130612"/>
              </a:lnSpc>
              <a:spcBef>
                <a:spcPts val="0"/>
              </a:spcBef>
              <a:spcAft>
                <a:spcPts val="0"/>
              </a:spcAft>
              <a:buClr>
                <a:srgbClr val="67534F"/>
              </a:buClr>
              <a:buSzPts val="2450"/>
              <a:buFont typeface="Marcellus"/>
              <a:buNone/>
            </a:pPr>
            <a:r>
              <a:rPr b="0" i="0" lang="en-US" sz="2450" u="none" cap="none" strike="noStrike">
                <a:solidFill>
                  <a:srgbClr val="67534F"/>
                </a:solidFill>
                <a:latin typeface="Marcellus"/>
                <a:ea typeface="Marcellus"/>
                <a:cs typeface="Marcellus"/>
                <a:sym typeface="Marcellus"/>
              </a:rPr>
              <a:t>Credit Risk Prediction</a:t>
            </a:r>
            <a:endParaRPr b="0" i="0" sz="2450" u="none" cap="none" strike="noStrike"/>
          </a:p>
        </p:txBody>
      </p:sp>
      <p:sp>
        <p:nvSpPr>
          <p:cNvPr id="193" name="Google Shape;193;p23"/>
          <p:cNvSpPr/>
          <p:nvPr/>
        </p:nvSpPr>
        <p:spPr>
          <a:xfrm>
            <a:off x="764143" y="5965269"/>
            <a:ext cx="6414611" cy="85153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7534F"/>
              </a:buClr>
              <a:buSzPts val="1700"/>
              <a:buFont typeface="Montserrat"/>
              <a:buNone/>
            </a:pPr>
            <a:r>
              <a:rPr b="0" i="0" lang="en-US" sz="1700" u="none" cap="none" strike="noStrike">
                <a:solidFill>
                  <a:srgbClr val="67534F"/>
                </a:solidFill>
                <a:latin typeface="Montserrat"/>
                <a:ea typeface="Montserrat"/>
                <a:cs typeface="Montserrat"/>
                <a:sym typeface="Montserrat"/>
              </a:rPr>
              <a:t>Banks leverage boosting to assess loan default risk, carefully weighing difficult cases that fall between clear approval and denial.</a:t>
            </a:r>
            <a:endParaRPr b="0" i="0" sz="1700" u="none" cap="none" strike="noStrike"/>
          </a:p>
        </p:txBody>
      </p:sp>
      <p:pic>
        <p:nvPicPr>
          <p:cNvPr descr="preencoded.png" id="194" name="Google Shape;194;p23"/>
          <p:cNvPicPr preferRelativeResize="0"/>
          <p:nvPr/>
        </p:nvPicPr>
        <p:blipFill rotWithShape="1">
          <a:blip r:embed="rId6">
            <a:alphaModFix/>
          </a:blip>
          <a:srcRect b="0" l="0" r="0" t="0"/>
          <a:stretch/>
        </p:blipFill>
        <p:spPr>
          <a:xfrm>
            <a:off x="7451646" y="4498538"/>
            <a:ext cx="654963" cy="654963"/>
          </a:xfrm>
          <a:prstGeom prst="rect">
            <a:avLst/>
          </a:prstGeom>
          <a:noFill/>
          <a:ln>
            <a:noFill/>
          </a:ln>
        </p:spPr>
      </p:pic>
      <p:sp>
        <p:nvSpPr>
          <p:cNvPr id="195" name="Google Shape;195;p23"/>
          <p:cNvSpPr/>
          <p:nvPr/>
        </p:nvSpPr>
        <p:spPr>
          <a:xfrm>
            <a:off x="7451646" y="5426393"/>
            <a:ext cx="3138488" cy="407908"/>
          </a:xfrm>
          <a:prstGeom prst="rect">
            <a:avLst/>
          </a:prstGeom>
          <a:noFill/>
          <a:ln>
            <a:noFill/>
          </a:ln>
        </p:spPr>
        <p:txBody>
          <a:bodyPr anchorCtr="0" anchor="t" bIns="0" lIns="0" spcFirstLastPara="1" rIns="0" wrap="square" tIns="0">
            <a:noAutofit/>
          </a:bodyPr>
          <a:lstStyle/>
          <a:p>
            <a:pPr indent="0" lvl="0" marL="0" marR="0" rtl="0" algn="l">
              <a:lnSpc>
                <a:spcPct val="130612"/>
              </a:lnSpc>
              <a:spcBef>
                <a:spcPts val="0"/>
              </a:spcBef>
              <a:spcAft>
                <a:spcPts val="0"/>
              </a:spcAft>
              <a:buClr>
                <a:srgbClr val="67534F"/>
              </a:buClr>
              <a:buSzPts val="2450"/>
              <a:buFont typeface="Marcellus"/>
              <a:buNone/>
            </a:pPr>
            <a:r>
              <a:rPr b="0" i="0" lang="en-US" sz="2450" u="none" cap="none" strike="noStrike">
                <a:solidFill>
                  <a:srgbClr val="67534F"/>
                </a:solidFill>
                <a:latin typeface="Marcellus"/>
                <a:ea typeface="Marcellus"/>
                <a:cs typeface="Marcellus"/>
                <a:sym typeface="Marcellus"/>
              </a:rPr>
              <a:t>Text Classification</a:t>
            </a:r>
            <a:endParaRPr b="0" i="0" sz="2450" u="none" cap="none" strike="noStrike"/>
          </a:p>
        </p:txBody>
      </p:sp>
      <p:sp>
        <p:nvSpPr>
          <p:cNvPr id="196" name="Google Shape;196;p23"/>
          <p:cNvSpPr/>
          <p:nvPr/>
        </p:nvSpPr>
        <p:spPr>
          <a:xfrm>
            <a:off x="7451646" y="5965269"/>
            <a:ext cx="6414611" cy="85153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7534F"/>
              </a:buClr>
              <a:buSzPts val="1700"/>
              <a:buFont typeface="Montserrat"/>
              <a:buNone/>
            </a:pPr>
            <a:r>
              <a:rPr b="0" i="0" lang="en-US" sz="1700" u="none" cap="none" strike="noStrike">
                <a:solidFill>
                  <a:srgbClr val="67534F"/>
                </a:solidFill>
                <a:latin typeface="Montserrat"/>
                <a:ea typeface="Montserrat"/>
                <a:cs typeface="Montserrat"/>
                <a:sym typeface="Montserrat"/>
              </a:rPr>
              <a:t>From spam filtering to sentiment analysis, boosting excels at handling nuanced language patterns and ambiguous cases.</a:t>
            </a:r>
            <a:endParaRPr b="0" i="0" sz="1700" u="none" cap="none" strike="noStrike"/>
          </a:p>
        </p:txBody>
      </p:sp>
      <p:sp>
        <p:nvSpPr>
          <p:cNvPr id="197" name="Google Shape;197;p23"/>
          <p:cNvSpPr/>
          <p:nvPr/>
        </p:nvSpPr>
        <p:spPr>
          <a:xfrm>
            <a:off x="764143" y="7062430"/>
            <a:ext cx="13102114" cy="567690"/>
          </a:xfrm>
          <a:prstGeom prst="rect">
            <a:avLst/>
          </a:prstGeom>
          <a:noFill/>
          <a:ln>
            <a:noFill/>
          </a:ln>
        </p:spPr>
        <p:txBody>
          <a:bodyPr anchorCtr="0" anchor="t" bIns="0" lIns="0" spcFirstLastPara="1" rIns="0" wrap="square" tIns="0">
            <a:noAutofit/>
          </a:bodyPr>
          <a:lstStyle/>
          <a:p>
            <a:pPr indent="0" lvl="0" marL="0" marR="0" rtl="0" algn="l">
              <a:lnSpc>
                <a:spcPct val="129411"/>
              </a:lnSpc>
              <a:spcBef>
                <a:spcPts val="0"/>
              </a:spcBef>
              <a:spcAft>
                <a:spcPts val="0"/>
              </a:spcAft>
              <a:buClr>
                <a:srgbClr val="67534F"/>
              </a:buClr>
              <a:buSzPts val="1700"/>
              <a:buFont typeface="Montserrat"/>
              <a:buNone/>
            </a:pPr>
            <a:r>
              <a:rPr b="1" i="0" lang="en-US" sz="1700" u="none" cap="none" strike="noStrike">
                <a:solidFill>
                  <a:srgbClr val="67534F"/>
                </a:solidFill>
                <a:latin typeface="Montserrat"/>
                <a:ea typeface="Montserrat"/>
                <a:cs typeface="Montserrat"/>
                <a:sym typeface="Montserrat"/>
              </a:rPr>
              <a:t>Common thread:</a:t>
            </a:r>
            <a:r>
              <a:rPr b="0" i="0" lang="en-US" sz="1700" u="none" cap="none" strike="noStrike">
                <a:solidFill>
                  <a:srgbClr val="67534F"/>
                </a:solidFill>
                <a:latin typeface="Montserrat"/>
                <a:ea typeface="Montserrat"/>
                <a:cs typeface="Montserrat"/>
                <a:sym typeface="Montserrat"/>
              </a:rPr>
              <a:t> Boosting works best in domains where mistakes matter - where the cost of misclassification is high and difficult examples require special attention.</a:t>
            </a:r>
            <a:endParaRPr b="0" i="0" sz="1700" u="none" cap="none" strike="noStrike"/>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4"/>
          <p:cNvSpPr/>
          <p:nvPr/>
        </p:nvSpPr>
        <p:spPr>
          <a:xfrm>
            <a:off x="793790" y="1134308"/>
            <a:ext cx="6521291" cy="847725"/>
          </a:xfrm>
          <a:prstGeom prst="rect">
            <a:avLst/>
          </a:prstGeom>
          <a:noFill/>
          <a:ln>
            <a:noFill/>
          </a:ln>
        </p:spPr>
        <p:txBody>
          <a:bodyPr anchorCtr="0" anchor="t" bIns="0" lIns="0" spcFirstLastPara="1" rIns="0" wrap="square" tIns="0">
            <a:noAutofit/>
          </a:bodyPr>
          <a:lstStyle/>
          <a:p>
            <a:pPr indent="0" lvl="0" marL="0" marR="0" rtl="0" algn="l">
              <a:lnSpc>
                <a:spcPct val="130392"/>
              </a:lnSpc>
              <a:spcBef>
                <a:spcPts val="0"/>
              </a:spcBef>
              <a:spcAft>
                <a:spcPts val="0"/>
              </a:spcAft>
              <a:buClr>
                <a:srgbClr val="532418"/>
              </a:buClr>
              <a:buSzPts val="5100"/>
              <a:buFont typeface="Marcellus"/>
              <a:buNone/>
            </a:pPr>
            <a:r>
              <a:rPr b="0" i="0" lang="en-US" sz="5100" u="none" cap="none" strike="noStrike">
                <a:solidFill>
                  <a:srgbClr val="532418"/>
                </a:solidFill>
                <a:latin typeface="Marcellus"/>
                <a:ea typeface="Marcellus"/>
                <a:cs typeface="Marcellus"/>
                <a:sym typeface="Marcellus"/>
              </a:rPr>
              <a:t>Quick Concept Check</a:t>
            </a:r>
            <a:endParaRPr b="0" i="0" sz="5100" u="none" cap="none" strike="noStrike"/>
          </a:p>
        </p:txBody>
      </p:sp>
      <p:sp>
        <p:nvSpPr>
          <p:cNvPr id="204" name="Google Shape;204;p24"/>
          <p:cNvSpPr/>
          <p:nvPr/>
        </p:nvSpPr>
        <p:spPr>
          <a:xfrm>
            <a:off x="793790" y="2662357"/>
            <a:ext cx="4196358" cy="2987278"/>
          </a:xfrm>
          <a:prstGeom prst="roundRect">
            <a:avLst>
              <a:gd fmla="val 4898" name="adj"/>
            </a:avLst>
          </a:prstGeom>
          <a:solidFill>
            <a:srgbClr val="FFFFF4">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4"/>
          <p:cNvSpPr/>
          <p:nvPr/>
        </p:nvSpPr>
        <p:spPr>
          <a:xfrm>
            <a:off x="793790" y="2631877"/>
            <a:ext cx="4196358" cy="121920"/>
          </a:xfrm>
          <a:prstGeom prst="roundRect">
            <a:avLst>
              <a:gd fmla="val 78139" name="adj"/>
            </a:avLst>
          </a:prstGeom>
          <a:solidFill>
            <a:srgbClr val="FF95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4"/>
          <p:cNvSpPr/>
          <p:nvPr/>
        </p:nvSpPr>
        <p:spPr>
          <a:xfrm>
            <a:off x="2551688" y="2322195"/>
            <a:ext cx="680442" cy="680442"/>
          </a:xfrm>
          <a:prstGeom prst="roundRect">
            <a:avLst>
              <a:gd fmla="val 134383" name="adj"/>
            </a:avLst>
          </a:prstGeom>
          <a:solidFill>
            <a:srgbClr val="FF95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4"/>
          <p:cNvSpPr/>
          <p:nvPr/>
        </p:nvSpPr>
        <p:spPr>
          <a:xfrm>
            <a:off x="2755761" y="2485549"/>
            <a:ext cx="272177" cy="353735"/>
          </a:xfrm>
          <a:prstGeom prst="rect">
            <a:avLst/>
          </a:prstGeom>
          <a:noFill/>
          <a:ln>
            <a:noFill/>
          </a:ln>
        </p:spPr>
        <p:txBody>
          <a:bodyPr anchorCtr="0" anchor="t" bIns="0" lIns="0" spcFirstLastPara="1" rIns="0" wrap="square" tIns="0">
            <a:noAutofit/>
          </a:bodyPr>
          <a:lstStyle/>
          <a:p>
            <a:pPr indent="0" lvl="0" marL="0" marR="0" rtl="0" algn="l">
              <a:lnSpc>
                <a:spcPct val="130952"/>
              </a:lnSpc>
              <a:spcBef>
                <a:spcPts val="0"/>
              </a:spcBef>
              <a:spcAft>
                <a:spcPts val="0"/>
              </a:spcAft>
              <a:buClr>
                <a:srgbClr val="000000"/>
              </a:buClr>
              <a:buSzPts val="2100"/>
              <a:buFont typeface="Marcellus"/>
              <a:buNone/>
            </a:pPr>
            <a:r>
              <a:rPr b="0" i="0" lang="en-US" sz="2100" u="none" cap="none" strike="noStrike">
                <a:solidFill>
                  <a:srgbClr val="000000"/>
                </a:solidFill>
                <a:latin typeface="Marcellus"/>
                <a:ea typeface="Marcellus"/>
                <a:cs typeface="Marcellus"/>
                <a:sym typeface="Marcellus"/>
              </a:rPr>
              <a:t>1</a:t>
            </a:r>
            <a:endParaRPr b="0" i="0" sz="2100" u="none" cap="none" strike="noStrike"/>
          </a:p>
        </p:txBody>
      </p:sp>
      <p:sp>
        <p:nvSpPr>
          <p:cNvPr id="208" name="Google Shape;208;p24"/>
          <p:cNvSpPr/>
          <p:nvPr/>
        </p:nvSpPr>
        <p:spPr>
          <a:xfrm>
            <a:off x="1051084" y="3229332"/>
            <a:ext cx="3681770" cy="847725"/>
          </a:xfrm>
          <a:prstGeom prst="rect">
            <a:avLst/>
          </a:prstGeom>
          <a:noFill/>
          <a:ln>
            <a:noFill/>
          </a:ln>
        </p:spPr>
        <p:txBody>
          <a:bodyPr anchorCtr="0" anchor="t" bIns="0" lIns="0" spcFirstLastPara="1" rIns="0" wrap="square" tIns="0">
            <a:noAutofit/>
          </a:bodyPr>
          <a:lstStyle/>
          <a:p>
            <a:pPr indent="0" lvl="0" marL="0" marR="0" rtl="0" algn="l">
              <a:lnSpc>
                <a:spcPct val="129411"/>
              </a:lnSpc>
              <a:spcBef>
                <a:spcPts val="0"/>
              </a:spcBef>
              <a:spcAft>
                <a:spcPts val="0"/>
              </a:spcAft>
              <a:buClr>
                <a:srgbClr val="67534F"/>
              </a:buClr>
              <a:buSzPts val="2550"/>
              <a:buFont typeface="Marcellus"/>
              <a:buNone/>
            </a:pPr>
            <a:r>
              <a:rPr b="0" i="0" lang="en-US" sz="2550" u="none" cap="none" strike="noStrike">
                <a:solidFill>
                  <a:srgbClr val="67534F"/>
                </a:solidFill>
                <a:latin typeface="Marcellus"/>
                <a:ea typeface="Marcellus"/>
                <a:cs typeface="Marcellus"/>
                <a:sym typeface="Marcellus"/>
              </a:rPr>
              <a:t>Does boosting train models independently?</a:t>
            </a:r>
            <a:endParaRPr b="0" i="0" sz="2550" u="none" cap="none" strike="noStrike"/>
          </a:p>
        </p:txBody>
      </p:sp>
      <p:sp>
        <p:nvSpPr>
          <p:cNvPr id="209" name="Google Shape;209;p24"/>
          <p:cNvSpPr/>
          <p:nvPr/>
        </p:nvSpPr>
        <p:spPr>
          <a:xfrm>
            <a:off x="1051084" y="4213146"/>
            <a:ext cx="3681770" cy="117919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7534F"/>
              </a:buClr>
              <a:buSzPts val="1750"/>
              <a:buFont typeface="Montserrat"/>
              <a:buNone/>
            </a:pPr>
            <a:r>
              <a:rPr b="1" i="0" lang="en-US" sz="1750" u="none" cap="none" strike="noStrike">
                <a:solidFill>
                  <a:srgbClr val="67534F"/>
                </a:solidFill>
                <a:latin typeface="Montserrat"/>
                <a:ea typeface="Montserrat"/>
                <a:cs typeface="Montserrat"/>
                <a:sym typeface="Montserrat"/>
              </a:rPr>
              <a:t>Answer:</a:t>
            </a:r>
            <a:r>
              <a:rPr b="0" i="0" lang="en-US" sz="1750" u="none" cap="none" strike="noStrike">
                <a:solidFill>
                  <a:srgbClr val="67534F"/>
                </a:solidFill>
                <a:latin typeface="Montserrat"/>
                <a:ea typeface="Montserrat"/>
                <a:cs typeface="Montserrat"/>
                <a:sym typeface="Montserrat"/>
              </a:rPr>
              <a:t> No. Boosting trains models sequentially, with each model depending on the errors of previous models.</a:t>
            </a:r>
            <a:endParaRPr b="0" i="0" sz="1750" u="none" cap="none" strike="noStrike"/>
          </a:p>
        </p:txBody>
      </p:sp>
      <p:sp>
        <p:nvSpPr>
          <p:cNvPr id="210" name="Google Shape;210;p24"/>
          <p:cNvSpPr/>
          <p:nvPr/>
        </p:nvSpPr>
        <p:spPr>
          <a:xfrm>
            <a:off x="5216962" y="2662357"/>
            <a:ext cx="4196358" cy="2987278"/>
          </a:xfrm>
          <a:prstGeom prst="roundRect">
            <a:avLst>
              <a:gd fmla="val 4898" name="adj"/>
            </a:avLst>
          </a:prstGeom>
          <a:solidFill>
            <a:srgbClr val="FFFFF4">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4"/>
          <p:cNvSpPr/>
          <p:nvPr/>
        </p:nvSpPr>
        <p:spPr>
          <a:xfrm>
            <a:off x="5216962" y="2631877"/>
            <a:ext cx="4196358" cy="121920"/>
          </a:xfrm>
          <a:prstGeom prst="roundRect">
            <a:avLst>
              <a:gd fmla="val 78139" name="adj"/>
            </a:avLst>
          </a:prstGeom>
          <a:solidFill>
            <a:srgbClr val="FF95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4"/>
          <p:cNvSpPr/>
          <p:nvPr/>
        </p:nvSpPr>
        <p:spPr>
          <a:xfrm>
            <a:off x="6974860" y="2322195"/>
            <a:ext cx="680442" cy="680442"/>
          </a:xfrm>
          <a:prstGeom prst="roundRect">
            <a:avLst>
              <a:gd fmla="val 134383" name="adj"/>
            </a:avLst>
          </a:prstGeom>
          <a:solidFill>
            <a:srgbClr val="FF95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4"/>
          <p:cNvSpPr/>
          <p:nvPr/>
        </p:nvSpPr>
        <p:spPr>
          <a:xfrm>
            <a:off x="7178933" y="2485549"/>
            <a:ext cx="272177" cy="353735"/>
          </a:xfrm>
          <a:prstGeom prst="rect">
            <a:avLst/>
          </a:prstGeom>
          <a:noFill/>
          <a:ln>
            <a:noFill/>
          </a:ln>
        </p:spPr>
        <p:txBody>
          <a:bodyPr anchorCtr="0" anchor="t" bIns="0" lIns="0" spcFirstLastPara="1" rIns="0" wrap="square" tIns="0">
            <a:noAutofit/>
          </a:bodyPr>
          <a:lstStyle/>
          <a:p>
            <a:pPr indent="0" lvl="0" marL="0" marR="0" rtl="0" algn="l">
              <a:lnSpc>
                <a:spcPct val="130952"/>
              </a:lnSpc>
              <a:spcBef>
                <a:spcPts val="0"/>
              </a:spcBef>
              <a:spcAft>
                <a:spcPts val="0"/>
              </a:spcAft>
              <a:buClr>
                <a:srgbClr val="000000"/>
              </a:buClr>
              <a:buSzPts val="2100"/>
              <a:buFont typeface="Marcellus"/>
              <a:buNone/>
            </a:pPr>
            <a:r>
              <a:rPr b="0" i="0" lang="en-US" sz="2100" u="none" cap="none" strike="noStrike">
                <a:solidFill>
                  <a:srgbClr val="000000"/>
                </a:solidFill>
                <a:latin typeface="Marcellus"/>
                <a:ea typeface="Marcellus"/>
                <a:cs typeface="Marcellus"/>
                <a:sym typeface="Marcellus"/>
              </a:rPr>
              <a:t>2</a:t>
            </a:r>
            <a:endParaRPr b="0" i="0" sz="2100" u="none" cap="none" strike="noStrike"/>
          </a:p>
        </p:txBody>
      </p:sp>
      <p:sp>
        <p:nvSpPr>
          <p:cNvPr id="214" name="Google Shape;214;p24"/>
          <p:cNvSpPr/>
          <p:nvPr/>
        </p:nvSpPr>
        <p:spPr>
          <a:xfrm>
            <a:off x="5474256" y="3229332"/>
            <a:ext cx="3681770" cy="847725"/>
          </a:xfrm>
          <a:prstGeom prst="rect">
            <a:avLst/>
          </a:prstGeom>
          <a:noFill/>
          <a:ln>
            <a:noFill/>
          </a:ln>
        </p:spPr>
        <p:txBody>
          <a:bodyPr anchorCtr="0" anchor="t" bIns="0" lIns="0" spcFirstLastPara="1" rIns="0" wrap="square" tIns="0">
            <a:noAutofit/>
          </a:bodyPr>
          <a:lstStyle/>
          <a:p>
            <a:pPr indent="0" lvl="0" marL="0" marR="0" rtl="0" algn="l">
              <a:lnSpc>
                <a:spcPct val="129411"/>
              </a:lnSpc>
              <a:spcBef>
                <a:spcPts val="0"/>
              </a:spcBef>
              <a:spcAft>
                <a:spcPts val="0"/>
              </a:spcAft>
              <a:buClr>
                <a:srgbClr val="67534F"/>
              </a:buClr>
              <a:buSzPts val="2550"/>
              <a:buFont typeface="Marcellus"/>
              <a:buNone/>
            </a:pPr>
            <a:r>
              <a:rPr b="0" i="0" lang="en-US" sz="2550" u="none" cap="none" strike="noStrike">
                <a:solidFill>
                  <a:srgbClr val="67534F"/>
                </a:solidFill>
                <a:latin typeface="Marcellus"/>
                <a:ea typeface="Marcellus"/>
                <a:cs typeface="Marcellus"/>
                <a:sym typeface="Marcellus"/>
              </a:rPr>
              <a:t>Does boosting ignore weak learners?</a:t>
            </a:r>
            <a:endParaRPr b="0" i="0" sz="2550" u="none" cap="none" strike="noStrike"/>
          </a:p>
        </p:txBody>
      </p:sp>
      <p:sp>
        <p:nvSpPr>
          <p:cNvPr id="215" name="Google Shape;215;p24"/>
          <p:cNvSpPr/>
          <p:nvPr/>
        </p:nvSpPr>
        <p:spPr>
          <a:xfrm>
            <a:off x="5474256" y="4213146"/>
            <a:ext cx="3681770" cy="117919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7534F"/>
              </a:buClr>
              <a:buSzPts val="1750"/>
              <a:buFont typeface="Montserrat"/>
              <a:buNone/>
            </a:pPr>
            <a:r>
              <a:rPr b="1" i="0" lang="en-US" sz="1750" u="none" cap="none" strike="noStrike">
                <a:solidFill>
                  <a:srgbClr val="67534F"/>
                </a:solidFill>
                <a:latin typeface="Montserrat"/>
                <a:ea typeface="Montserrat"/>
                <a:cs typeface="Montserrat"/>
                <a:sym typeface="Montserrat"/>
              </a:rPr>
              <a:t>Answer:</a:t>
            </a:r>
            <a:r>
              <a:rPr b="0" i="0" lang="en-US" sz="1750" u="none" cap="none" strike="noStrike">
                <a:solidFill>
                  <a:srgbClr val="67534F"/>
                </a:solidFill>
                <a:latin typeface="Montserrat"/>
                <a:ea typeface="Montserrat"/>
                <a:cs typeface="Montserrat"/>
                <a:sym typeface="Montserrat"/>
              </a:rPr>
              <a:t> No. Boosting is built entirely on weak learners, combining many simple models into one strong predictor.</a:t>
            </a:r>
            <a:endParaRPr b="0" i="0" sz="1750" u="none" cap="none" strike="noStrike"/>
          </a:p>
        </p:txBody>
      </p:sp>
      <p:sp>
        <p:nvSpPr>
          <p:cNvPr id="216" name="Google Shape;216;p24"/>
          <p:cNvSpPr/>
          <p:nvPr/>
        </p:nvSpPr>
        <p:spPr>
          <a:xfrm>
            <a:off x="9640133" y="2662357"/>
            <a:ext cx="4196358" cy="2987278"/>
          </a:xfrm>
          <a:prstGeom prst="roundRect">
            <a:avLst>
              <a:gd fmla="val 4898" name="adj"/>
            </a:avLst>
          </a:prstGeom>
          <a:solidFill>
            <a:srgbClr val="FFFFF4">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4"/>
          <p:cNvSpPr/>
          <p:nvPr/>
        </p:nvSpPr>
        <p:spPr>
          <a:xfrm>
            <a:off x="9640133" y="2631877"/>
            <a:ext cx="4196358" cy="121920"/>
          </a:xfrm>
          <a:prstGeom prst="roundRect">
            <a:avLst>
              <a:gd fmla="val 78139" name="adj"/>
            </a:avLst>
          </a:prstGeom>
          <a:solidFill>
            <a:srgbClr val="FF95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4"/>
          <p:cNvSpPr/>
          <p:nvPr/>
        </p:nvSpPr>
        <p:spPr>
          <a:xfrm>
            <a:off x="11398032" y="2322195"/>
            <a:ext cx="680442" cy="680442"/>
          </a:xfrm>
          <a:prstGeom prst="roundRect">
            <a:avLst>
              <a:gd fmla="val 134383" name="adj"/>
            </a:avLst>
          </a:prstGeom>
          <a:solidFill>
            <a:srgbClr val="FF95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4"/>
          <p:cNvSpPr/>
          <p:nvPr/>
        </p:nvSpPr>
        <p:spPr>
          <a:xfrm>
            <a:off x="11602105" y="2485549"/>
            <a:ext cx="272177" cy="353735"/>
          </a:xfrm>
          <a:prstGeom prst="rect">
            <a:avLst/>
          </a:prstGeom>
          <a:noFill/>
          <a:ln>
            <a:noFill/>
          </a:ln>
        </p:spPr>
        <p:txBody>
          <a:bodyPr anchorCtr="0" anchor="t" bIns="0" lIns="0" spcFirstLastPara="1" rIns="0" wrap="square" tIns="0">
            <a:noAutofit/>
          </a:bodyPr>
          <a:lstStyle/>
          <a:p>
            <a:pPr indent="0" lvl="0" marL="0" marR="0" rtl="0" algn="l">
              <a:lnSpc>
                <a:spcPct val="130952"/>
              </a:lnSpc>
              <a:spcBef>
                <a:spcPts val="0"/>
              </a:spcBef>
              <a:spcAft>
                <a:spcPts val="0"/>
              </a:spcAft>
              <a:buClr>
                <a:srgbClr val="000000"/>
              </a:buClr>
              <a:buSzPts val="2100"/>
              <a:buFont typeface="Marcellus"/>
              <a:buNone/>
            </a:pPr>
            <a:r>
              <a:rPr b="0" i="0" lang="en-US" sz="2100" u="none" cap="none" strike="noStrike">
                <a:solidFill>
                  <a:srgbClr val="000000"/>
                </a:solidFill>
                <a:latin typeface="Marcellus"/>
                <a:ea typeface="Marcellus"/>
                <a:cs typeface="Marcellus"/>
                <a:sym typeface="Marcellus"/>
              </a:rPr>
              <a:t>3</a:t>
            </a:r>
            <a:endParaRPr b="0" i="0" sz="2100" u="none" cap="none" strike="noStrike"/>
          </a:p>
        </p:txBody>
      </p:sp>
      <p:sp>
        <p:nvSpPr>
          <p:cNvPr id="220" name="Google Shape;220;p24"/>
          <p:cNvSpPr/>
          <p:nvPr/>
        </p:nvSpPr>
        <p:spPr>
          <a:xfrm>
            <a:off x="9897427" y="3229332"/>
            <a:ext cx="3681770" cy="847725"/>
          </a:xfrm>
          <a:prstGeom prst="rect">
            <a:avLst/>
          </a:prstGeom>
          <a:noFill/>
          <a:ln>
            <a:noFill/>
          </a:ln>
        </p:spPr>
        <p:txBody>
          <a:bodyPr anchorCtr="0" anchor="t" bIns="0" lIns="0" spcFirstLastPara="1" rIns="0" wrap="square" tIns="0">
            <a:noAutofit/>
          </a:bodyPr>
          <a:lstStyle/>
          <a:p>
            <a:pPr indent="0" lvl="0" marL="0" marR="0" rtl="0" algn="l">
              <a:lnSpc>
                <a:spcPct val="129411"/>
              </a:lnSpc>
              <a:spcBef>
                <a:spcPts val="0"/>
              </a:spcBef>
              <a:spcAft>
                <a:spcPts val="0"/>
              </a:spcAft>
              <a:buClr>
                <a:srgbClr val="67534F"/>
              </a:buClr>
              <a:buSzPts val="2550"/>
              <a:buFont typeface="Marcellus"/>
              <a:buNone/>
            </a:pPr>
            <a:r>
              <a:rPr b="0" i="0" lang="en-US" sz="2550" u="none" cap="none" strike="noStrike">
                <a:solidFill>
                  <a:srgbClr val="67534F"/>
                </a:solidFill>
                <a:latin typeface="Marcellus"/>
                <a:ea typeface="Marcellus"/>
                <a:cs typeface="Marcellus"/>
                <a:sym typeface="Marcellus"/>
              </a:rPr>
              <a:t>Does boosting focus equally on all samples?</a:t>
            </a:r>
            <a:endParaRPr b="0" i="0" sz="2550" u="none" cap="none" strike="noStrike"/>
          </a:p>
        </p:txBody>
      </p:sp>
      <p:sp>
        <p:nvSpPr>
          <p:cNvPr id="221" name="Google Shape;221;p24"/>
          <p:cNvSpPr/>
          <p:nvPr/>
        </p:nvSpPr>
        <p:spPr>
          <a:xfrm>
            <a:off x="9897427" y="4213146"/>
            <a:ext cx="3681770" cy="117919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7534F"/>
              </a:buClr>
              <a:buSzPts val="1750"/>
              <a:buFont typeface="Montserrat"/>
              <a:buNone/>
            </a:pPr>
            <a:r>
              <a:rPr b="1" i="0" lang="en-US" sz="1750" u="none" cap="none" strike="noStrike">
                <a:solidFill>
                  <a:srgbClr val="67534F"/>
                </a:solidFill>
                <a:latin typeface="Montserrat"/>
                <a:ea typeface="Montserrat"/>
                <a:cs typeface="Montserrat"/>
                <a:sym typeface="Montserrat"/>
              </a:rPr>
              <a:t>Answer:</a:t>
            </a:r>
            <a:r>
              <a:rPr b="0" i="0" lang="en-US" sz="1750" u="none" cap="none" strike="noStrike">
                <a:solidFill>
                  <a:srgbClr val="67534F"/>
                </a:solidFill>
                <a:latin typeface="Montserrat"/>
                <a:ea typeface="Montserrat"/>
                <a:cs typeface="Montserrat"/>
                <a:sym typeface="Montserrat"/>
              </a:rPr>
              <a:t> No. Boosting adaptively increases focus on difficult, misclassified samples with each iteration.</a:t>
            </a:r>
            <a:endParaRPr b="0" i="0" sz="1750" u="none" cap="none" strike="noStrike"/>
          </a:p>
        </p:txBody>
      </p:sp>
      <p:sp>
        <p:nvSpPr>
          <p:cNvPr id="222" name="Google Shape;222;p24"/>
          <p:cNvSpPr/>
          <p:nvPr/>
        </p:nvSpPr>
        <p:spPr>
          <a:xfrm>
            <a:off x="793790" y="5904786"/>
            <a:ext cx="13042821" cy="1190506"/>
          </a:xfrm>
          <a:prstGeom prst="roundRect">
            <a:avLst>
              <a:gd fmla="val 8002" name="adj"/>
            </a:avLst>
          </a:prstGeom>
          <a:solidFill>
            <a:srgbClr val="FFD1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23" name="Google Shape;223;p24"/>
          <p:cNvPicPr preferRelativeResize="0"/>
          <p:nvPr/>
        </p:nvPicPr>
        <p:blipFill rotWithShape="1">
          <a:blip r:embed="rId3">
            <a:alphaModFix/>
          </a:blip>
          <a:srcRect b="0" l="0" r="0" t="0"/>
          <a:stretch/>
        </p:blipFill>
        <p:spPr>
          <a:xfrm>
            <a:off x="1020604" y="6218396"/>
            <a:ext cx="283488" cy="226814"/>
          </a:xfrm>
          <a:prstGeom prst="rect">
            <a:avLst/>
          </a:prstGeom>
          <a:noFill/>
          <a:ln>
            <a:noFill/>
          </a:ln>
        </p:spPr>
      </p:pic>
      <p:sp>
        <p:nvSpPr>
          <p:cNvPr id="224" name="Google Shape;224;p24"/>
          <p:cNvSpPr/>
          <p:nvPr/>
        </p:nvSpPr>
        <p:spPr>
          <a:xfrm>
            <a:off x="1530906" y="6188273"/>
            <a:ext cx="12078891" cy="589598"/>
          </a:xfrm>
          <a:prstGeom prst="rect">
            <a:avLst/>
          </a:prstGeom>
          <a:noFill/>
          <a:ln>
            <a:noFill/>
          </a:ln>
        </p:spPr>
        <p:txBody>
          <a:bodyPr anchorCtr="0" anchor="t" bIns="0" lIns="0" spcFirstLastPara="1" rIns="0" wrap="square" tIns="0">
            <a:noAutofit/>
          </a:bodyPr>
          <a:lstStyle/>
          <a:p>
            <a:pPr indent="0" lvl="0" marL="0" marR="0" rtl="0" algn="l">
              <a:lnSpc>
                <a:spcPct val="131428"/>
              </a:lnSpc>
              <a:spcBef>
                <a:spcPts val="0"/>
              </a:spcBef>
              <a:spcAft>
                <a:spcPts val="0"/>
              </a:spcAft>
              <a:buClr>
                <a:srgbClr val="FF954F"/>
              </a:buClr>
              <a:buSzPts val="1750"/>
              <a:buFont typeface="Montserrat"/>
              <a:buNone/>
            </a:pPr>
            <a:r>
              <a:rPr b="1" i="0" lang="en-US" sz="1750" u="none" cap="none" strike="noStrike">
                <a:solidFill>
                  <a:srgbClr val="FF954F"/>
                </a:solidFill>
                <a:latin typeface="Montserrat"/>
                <a:ea typeface="Montserrat"/>
                <a:cs typeface="Montserrat"/>
                <a:sym typeface="Montserrat"/>
              </a:rPr>
              <a:t>Self-assessment:</a:t>
            </a:r>
            <a:r>
              <a:rPr b="0" i="0" lang="en-US" sz="1750" u="none" cap="none" strike="noStrike">
                <a:solidFill>
                  <a:srgbClr val="000000"/>
                </a:solidFill>
                <a:latin typeface="Montserrat"/>
                <a:ea typeface="Montserrat"/>
                <a:cs typeface="Montserrat"/>
                <a:sym typeface="Montserrat"/>
              </a:rPr>
              <a:t> If you can confidently answer these three questions, you understand the core principles of boosting. You're ready to explore specific algorithms like AdaBoost and XGBoost.</a:t>
            </a:r>
            <a:endParaRPr b="0" i="0" sz="1750" u="none" cap="none" strike="noStrike"/>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15"/>
          <p:cNvSpPr/>
          <p:nvPr/>
        </p:nvSpPr>
        <p:spPr>
          <a:xfrm>
            <a:off x="793790" y="1993583"/>
            <a:ext cx="10445829" cy="847725"/>
          </a:xfrm>
          <a:prstGeom prst="rect">
            <a:avLst/>
          </a:prstGeom>
          <a:noFill/>
          <a:ln>
            <a:noFill/>
          </a:ln>
        </p:spPr>
        <p:txBody>
          <a:bodyPr anchorCtr="0" anchor="t" bIns="0" lIns="0" spcFirstLastPara="1" rIns="0" wrap="square" tIns="0">
            <a:noAutofit/>
          </a:bodyPr>
          <a:lstStyle/>
          <a:p>
            <a:pPr indent="0" lvl="0" marL="0" marR="0" rtl="0" algn="l">
              <a:lnSpc>
                <a:spcPct val="130392"/>
              </a:lnSpc>
              <a:spcBef>
                <a:spcPts val="0"/>
              </a:spcBef>
              <a:spcAft>
                <a:spcPts val="0"/>
              </a:spcAft>
              <a:buClr>
                <a:srgbClr val="532418"/>
              </a:buClr>
              <a:buSzPts val="5100"/>
              <a:buFont typeface="Marcellus"/>
              <a:buNone/>
            </a:pPr>
            <a:r>
              <a:rPr b="0" i="0" lang="en-US" sz="5100" u="none" cap="none" strike="noStrike">
                <a:solidFill>
                  <a:srgbClr val="532418"/>
                </a:solidFill>
                <a:latin typeface="Marcellus"/>
                <a:ea typeface="Marcellus"/>
                <a:cs typeface="Marcellus"/>
                <a:sym typeface="Marcellus"/>
              </a:rPr>
              <a:t>Why Single Models Often Fall Short</a:t>
            </a:r>
            <a:endParaRPr b="0" i="0" sz="5100" u="none" cap="none" strike="noStrike"/>
          </a:p>
        </p:txBody>
      </p:sp>
      <p:sp>
        <p:nvSpPr>
          <p:cNvPr id="58" name="Google Shape;58;p15"/>
          <p:cNvSpPr/>
          <p:nvPr/>
        </p:nvSpPr>
        <p:spPr>
          <a:xfrm>
            <a:off x="793790" y="3408283"/>
            <a:ext cx="3524726" cy="423863"/>
          </a:xfrm>
          <a:prstGeom prst="rect">
            <a:avLst/>
          </a:prstGeom>
          <a:noFill/>
          <a:ln>
            <a:noFill/>
          </a:ln>
        </p:spPr>
        <p:txBody>
          <a:bodyPr anchorCtr="0" anchor="t" bIns="0" lIns="0" spcFirstLastPara="1" rIns="0" wrap="square" tIns="0">
            <a:noAutofit/>
          </a:bodyPr>
          <a:lstStyle/>
          <a:p>
            <a:pPr indent="0" lvl="0" marL="0" marR="0" rtl="0" algn="l">
              <a:lnSpc>
                <a:spcPct val="129411"/>
              </a:lnSpc>
              <a:spcBef>
                <a:spcPts val="0"/>
              </a:spcBef>
              <a:spcAft>
                <a:spcPts val="0"/>
              </a:spcAft>
              <a:buClr>
                <a:srgbClr val="532418"/>
              </a:buClr>
              <a:buSzPts val="2550"/>
              <a:buFont typeface="Marcellus"/>
              <a:buNone/>
            </a:pPr>
            <a:r>
              <a:rPr b="0" i="0" lang="en-US" sz="2550" u="none" cap="none" strike="noStrike">
                <a:solidFill>
                  <a:srgbClr val="532418"/>
                </a:solidFill>
                <a:latin typeface="Marcellus"/>
                <a:ea typeface="Marcellus"/>
                <a:cs typeface="Marcellus"/>
                <a:sym typeface="Marcellus"/>
              </a:rPr>
              <a:t>The Single-Pass Problem</a:t>
            </a:r>
            <a:endParaRPr b="0" i="0" sz="2550" u="none" cap="none" strike="noStrike"/>
          </a:p>
        </p:txBody>
      </p:sp>
      <p:sp>
        <p:nvSpPr>
          <p:cNvPr id="59" name="Google Shape;59;p15"/>
          <p:cNvSpPr/>
          <p:nvPr/>
        </p:nvSpPr>
        <p:spPr>
          <a:xfrm>
            <a:off x="793790" y="4058960"/>
            <a:ext cx="6244709" cy="88439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7534F"/>
              </a:buClr>
              <a:buSzPts val="1750"/>
              <a:buFont typeface="Montserrat"/>
              <a:buNone/>
            </a:pPr>
            <a:r>
              <a:rPr b="0" i="0" lang="en-US" sz="1750" u="none" cap="none" strike="noStrike">
                <a:solidFill>
                  <a:srgbClr val="67534F"/>
                </a:solidFill>
                <a:latin typeface="Montserrat"/>
                <a:ea typeface="Montserrat"/>
                <a:cs typeface="Montserrat"/>
                <a:sym typeface="Montserrat"/>
              </a:rPr>
              <a:t>When a model sees data only once, it treats all patterns equally. Some patterns are straightforward to learn, while others require more attention and nuance.</a:t>
            </a:r>
            <a:endParaRPr b="0" i="0" sz="1750" u="none" cap="none" strike="noStrike"/>
          </a:p>
        </p:txBody>
      </p:sp>
      <p:sp>
        <p:nvSpPr>
          <p:cNvPr id="60" name="Google Shape;60;p15"/>
          <p:cNvSpPr/>
          <p:nvPr/>
        </p:nvSpPr>
        <p:spPr>
          <a:xfrm>
            <a:off x="793790" y="5147429"/>
            <a:ext cx="6244709" cy="88439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7534F"/>
              </a:buClr>
              <a:buSzPts val="1750"/>
              <a:buFont typeface="Montserrat"/>
              <a:buNone/>
            </a:pPr>
            <a:r>
              <a:rPr b="0" i="0" lang="en-US" sz="1750" u="none" cap="none" strike="noStrike">
                <a:solidFill>
                  <a:srgbClr val="67534F"/>
                </a:solidFill>
                <a:latin typeface="Montserrat"/>
                <a:ea typeface="Montserrat"/>
                <a:cs typeface="Montserrat"/>
                <a:sym typeface="Montserrat"/>
              </a:rPr>
              <a:t>A single model may achieve decent overall accuracy but consistently struggle with difficult edge cases - the examples that matter most in real applications.</a:t>
            </a:r>
            <a:endParaRPr b="0" i="0" sz="1750" u="none" cap="none" strike="noStrike"/>
          </a:p>
        </p:txBody>
      </p:sp>
      <p:sp>
        <p:nvSpPr>
          <p:cNvPr id="61" name="Google Shape;61;p15"/>
          <p:cNvSpPr/>
          <p:nvPr/>
        </p:nvSpPr>
        <p:spPr>
          <a:xfrm>
            <a:off x="7599521" y="3385542"/>
            <a:ext cx="6244709" cy="147399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7534F"/>
              </a:buClr>
              <a:buSzPts val="1750"/>
              <a:buFont typeface="Montserrat"/>
              <a:buNone/>
            </a:pPr>
            <a:r>
              <a:rPr b="1" i="0" lang="en-US" sz="1750" u="none" cap="none" strike="noStrike">
                <a:solidFill>
                  <a:srgbClr val="67534F"/>
                </a:solidFill>
                <a:latin typeface="Montserrat"/>
                <a:ea typeface="Montserrat"/>
                <a:cs typeface="Montserrat"/>
                <a:sym typeface="Montserrat"/>
              </a:rPr>
              <a:t>Think of it this way:</a:t>
            </a:r>
            <a:r>
              <a:rPr b="0" i="0" lang="en-US" sz="1750" u="none" cap="none" strike="noStrike">
                <a:solidFill>
                  <a:srgbClr val="67534F"/>
                </a:solidFill>
                <a:latin typeface="Montserrat"/>
                <a:ea typeface="Montserrat"/>
                <a:cs typeface="Montserrat"/>
                <a:sym typeface="Montserrat"/>
              </a:rPr>
              <a:t> Some students repeatedly fail the same exam question. A good teacher doesn't ignore this - they focus extra attention on those challenging concepts. Boosting applies this same principle to machine learning.</a:t>
            </a:r>
            <a:endParaRPr b="0" i="0" sz="1750" u="none" cap="none" strike="noStrike"/>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6"/>
          <p:cNvSpPr/>
          <p:nvPr/>
        </p:nvSpPr>
        <p:spPr>
          <a:xfrm>
            <a:off x="793790" y="1576626"/>
            <a:ext cx="8153638" cy="847725"/>
          </a:xfrm>
          <a:prstGeom prst="rect">
            <a:avLst/>
          </a:prstGeom>
          <a:noFill/>
          <a:ln>
            <a:noFill/>
          </a:ln>
        </p:spPr>
        <p:txBody>
          <a:bodyPr anchorCtr="0" anchor="t" bIns="0" lIns="0" spcFirstLastPara="1" rIns="0" wrap="square" tIns="0">
            <a:noAutofit/>
          </a:bodyPr>
          <a:lstStyle/>
          <a:p>
            <a:pPr indent="0" lvl="0" marL="0" marR="0" rtl="0" algn="l">
              <a:lnSpc>
                <a:spcPct val="130392"/>
              </a:lnSpc>
              <a:spcBef>
                <a:spcPts val="0"/>
              </a:spcBef>
              <a:spcAft>
                <a:spcPts val="0"/>
              </a:spcAft>
              <a:buClr>
                <a:srgbClr val="532418"/>
              </a:buClr>
              <a:buSzPts val="5100"/>
              <a:buFont typeface="Marcellus"/>
              <a:buNone/>
            </a:pPr>
            <a:r>
              <a:rPr b="0" i="0" lang="en-US" sz="5100" u="none" cap="none" strike="noStrike">
                <a:solidFill>
                  <a:srgbClr val="532418"/>
                </a:solidFill>
                <a:latin typeface="Marcellus"/>
                <a:ea typeface="Marcellus"/>
                <a:cs typeface="Marcellus"/>
                <a:sym typeface="Marcellus"/>
              </a:rPr>
              <a:t>Weak Learners Are Not Bad</a:t>
            </a:r>
            <a:endParaRPr b="0" i="0" sz="5100" u="none" cap="none" strike="noStrike"/>
          </a:p>
        </p:txBody>
      </p:sp>
      <p:sp>
        <p:nvSpPr>
          <p:cNvPr id="68" name="Google Shape;68;p16"/>
          <p:cNvSpPr/>
          <p:nvPr/>
        </p:nvSpPr>
        <p:spPr>
          <a:xfrm>
            <a:off x="793790" y="2764512"/>
            <a:ext cx="4196358" cy="2533293"/>
          </a:xfrm>
          <a:prstGeom prst="roundRect">
            <a:avLst>
              <a:gd fmla="val 3761" name="adj"/>
            </a:avLst>
          </a:prstGeom>
          <a:solidFill>
            <a:srgbClr val="FFFFF4"/>
          </a:solidFill>
          <a:ln cap="flat" cmpd="sng" w="22850">
            <a:solidFill>
              <a:srgbClr val="FFE0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6"/>
          <p:cNvSpPr/>
          <p:nvPr/>
        </p:nvSpPr>
        <p:spPr>
          <a:xfrm>
            <a:off x="1043464" y="3014186"/>
            <a:ext cx="3260646" cy="423863"/>
          </a:xfrm>
          <a:prstGeom prst="rect">
            <a:avLst/>
          </a:prstGeom>
          <a:noFill/>
          <a:ln>
            <a:noFill/>
          </a:ln>
        </p:spPr>
        <p:txBody>
          <a:bodyPr anchorCtr="0" anchor="t" bIns="0" lIns="0" spcFirstLastPara="1" rIns="0" wrap="square" tIns="0">
            <a:noAutofit/>
          </a:bodyPr>
          <a:lstStyle/>
          <a:p>
            <a:pPr indent="0" lvl="0" marL="0" marR="0" rtl="0" algn="l">
              <a:lnSpc>
                <a:spcPct val="129411"/>
              </a:lnSpc>
              <a:spcBef>
                <a:spcPts val="0"/>
              </a:spcBef>
              <a:spcAft>
                <a:spcPts val="0"/>
              </a:spcAft>
              <a:buClr>
                <a:srgbClr val="67534F"/>
              </a:buClr>
              <a:buSzPts val="2550"/>
              <a:buFont typeface="Marcellus"/>
              <a:buNone/>
            </a:pPr>
            <a:r>
              <a:rPr b="0" i="0" lang="en-US" sz="2550" u="none" cap="none" strike="noStrike">
                <a:solidFill>
                  <a:srgbClr val="67534F"/>
                </a:solidFill>
                <a:latin typeface="Marcellus"/>
                <a:ea typeface="Marcellus"/>
                <a:cs typeface="Marcellus"/>
                <a:sym typeface="Marcellus"/>
              </a:rPr>
              <a:t>What They Are</a:t>
            </a:r>
            <a:endParaRPr b="0" i="0" sz="2550" u="none" cap="none" strike="noStrike"/>
          </a:p>
        </p:txBody>
      </p:sp>
      <p:sp>
        <p:nvSpPr>
          <p:cNvPr id="70" name="Google Shape;70;p16"/>
          <p:cNvSpPr/>
          <p:nvPr/>
        </p:nvSpPr>
        <p:spPr>
          <a:xfrm>
            <a:off x="1043464" y="3574137"/>
            <a:ext cx="3697010" cy="88439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7534F"/>
              </a:buClr>
              <a:buSzPts val="1750"/>
              <a:buFont typeface="Montserrat"/>
              <a:buNone/>
            </a:pPr>
            <a:r>
              <a:rPr b="0" i="0" lang="en-US" sz="1750" u="none" cap="none" strike="noStrike">
                <a:solidFill>
                  <a:srgbClr val="67534F"/>
                </a:solidFill>
                <a:latin typeface="Montserrat"/>
                <a:ea typeface="Montserrat"/>
                <a:cs typeface="Montserrat"/>
                <a:sym typeface="Montserrat"/>
              </a:rPr>
              <a:t>A weak learner is a deliberately simple model that is just slightly better than random guessing.</a:t>
            </a:r>
            <a:endParaRPr b="0" i="0" sz="1750" u="none" cap="none" strike="noStrike"/>
          </a:p>
        </p:txBody>
      </p:sp>
      <p:sp>
        <p:nvSpPr>
          <p:cNvPr id="71" name="Google Shape;71;p16"/>
          <p:cNvSpPr/>
          <p:nvPr/>
        </p:nvSpPr>
        <p:spPr>
          <a:xfrm>
            <a:off x="5216962" y="2764512"/>
            <a:ext cx="4196358" cy="2533293"/>
          </a:xfrm>
          <a:prstGeom prst="roundRect">
            <a:avLst>
              <a:gd fmla="val 3761" name="adj"/>
            </a:avLst>
          </a:prstGeom>
          <a:solidFill>
            <a:srgbClr val="FFFFF4"/>
          </a:solidFill>
          <a:ln cap="flat" cmpd="sng" w="22850">
            <a:solidFill>
              <a:srgbClr val="FFE0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6"/>
          <p:cNvSpPr/>
          <p:nvPr/>
        </p:nvSpPr>
        <p:spPr>
          <a:xfrm>
            <a:off x="5466636" y="3014186"/>
            <a:ext cx="3260646" cy="423863"/>
          </a:xfrm>
          <a:prstGeom prst="rect">
            <a:avLst/>
          </a:prstGeom>
          <a:noFill/>
          <a:ln>
            <a:noFill/>
          </a:ln>
        </p:spPr>
        <p:txBody>
          <a:bodyPr anchorCtr="0" anchor="t" bIns="0" lIns="0" spcFirstLastPara="1" rIns="0" wrap="square" tIns="0">
            <a:noAutofit/>
          </a:bodyPr>
          <a:lstStyle/>
          <a:p>
            <a:pPr indent="0" lvl="0" marL="0" marR="0" rtl="0" algn="l">
              <a:lnSpc>
                <a:spcPct val="129411"/>
              </a:lnSpc>
              <a:spcBef>
                <a:spcPts val="0"/>
              </a:spcBef>
              <a:spcAft>
                <a:spcPts val="0"/>
              </a:spcAft>
              <a:buClr>
                <a:srgbClr val="67534F"/>
              </a:buClr>
              <a:buSzPts val="2550"/>
              <a:buFont typeface="Marcellus"/>
              <a:buNone/>
            </a:pPr>
            <a:r>
              <a:rPr b="0" i="0" lang="en-US" sz="2550" u="none" cap="none" strike="noStrike">
                <a:solidFill>
                  <a:srgbClr val="67534F"/>
                </a:solidFill>
                <a:latin typeface="Marcellus"/>
                <a:ea typeface="Marcellus"/>
                <a:cs typeface="Marcellus"/>
                <a:sym typeface="Marcellus"/>
              </a:rPr>
              <a:t>Why We Use Them</a:t>
            </a:r>
            <a:endParaRPr b="0" i="0" sz="2550" u="none" cap="none" strike="noStrike"/>
          </a:p>
        </p:txBody>
      </p:sp>
      <p:sp>
        <p:nvSpPr>
          <p:cNvPr id="73" name="Google Shape;73;p16"/>
          <p:cNvSpPr/>
          <p:nvPr/>
        </p:nvSpPr>
        <p:spPr>
          <a:xfrm>
            <a:off x="5466636" y="3574137"/>
            <a:ext cx="3697010" cy="117919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7534F"/>
              </a:buClr>
              <a:buSzPts val="1750"/>
              <a:buFont typeface="Montserrat"/>
              <a:buNone/>
            </a:pPr>
            <a:r>
              <a:rPr b="0" i="0" lang="en-US" sz="1750" u="none" cap="none" strike="noStrike">
                <a:solidFill>
                  <a:srgbClr val="67534F"/>
                </a:solidFill>
                <a:latin typeface="Montserrat"/>
                <a:ea typeface="Montserrat"/>
                <a:cs typeface="Montserrat"/>
                <a:sym typeface="Montserrat"/>
              </a:rPr>
              <a:t>Weak learners are fast to train, resistant to overfitting, and easy to combine. Their simplicity is a feature, not a flaw.</a:t>
            </a:r>
            <a:endParaRPr b="0" i="0" sz="1750" u="none" cap="none" strike="noStrike"/>
          </a:p>
        </p:txBody>
      </p:sp>
      <p:sp>
        <p:nvSpPr>
          <p:cNvPr id="74" name="Google Shape;74;p16"/>
          <p:cNvSpPr/>
          <p:nvPr/>
        </p:nvSpPr>
        <p:spPr>
          <a:xfrm>
            <a:off x="9640133" y="2764512"/>
            <a:ext cx="4196358" cy="2533293"/>
          </a:xfrm>
          <a:prstGeom prst="roundRect">
            <a:avLst>
              <a:gd fmla="val 3761" name="adj"/>
            </a:avLst>
          </a:prstGeom>
          <a:solidFill>
            <a:srgbClr val="FFFFF4"/>
          </a:solidFill>
          <a:ln cap="flat" cmpd="sng" w="22850">
            <a:solidFill>
              <a:srgbClr val="FFE0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6"/>
          <p:cNvSpPr/>
          <p:nvPr/>
        </p:nvSpPr>
        <p:spPr>
          <a:xfrm>
            <a:off x="9889808" y="3014186"/>
            <a:ext cx="3260646" cy="423863"/>
          </a:xfrm>
          <a:prstGeom prst="rect">
            <a:avLst/>
          </a:prstGeom>
          <a:noFill/>
          <a:ln>
            <a:noFill/>
          </a:ln>
        </p:spPr>
        <p:txBody>
          <a:bodyPr anchorCtr="0" anchor="t" bIns="0" lIns="0" spcFirstLastPara="1" rIns="0" wrap="square" tIns="0">
            <a:noAutofit/>
          </a:bodyPr>
          <a:lstStyle/>
          <a:p>
            <a:pPr indent="0" lvl="0" marL="0" marR="0" rtl="0" algn="l">
              <a:lnSpc>
                <a:spcPct val="129411"/>
              </a:lnSpc>
              <a:spcBef>
                <a:spcPts val="0"/>
              </a:spcBef>
              <a:spcAft>
                <a:spcPts val="0"/>
              </a:spcAft>
              <a:buClr>
                <a:srgbClr val="67534F"/>
              </a:buClr>
              <a:buSzPts val="2550"/>
              <a:buFont typeface="Marcellus"/>
              <a:buNone/>
            </a:pPr>
            <a:r>
              <a:rPr b="0" i="0" lang="en-US" sz="2550" u="none" cap="none" strike="noStrike">
                <a:solidFill>
                  <a:srgbClr val="67534F"/>
                </a:solidFill>
                <a:latin typeface="Marcellus"/>
                <a:ea typeface="Marcellus"/>
                <a:cs typeface="Marcellus"/>
                <a:sym typeface="Marcellus"/>
              </a:rPr>
              <a:t>The Power</a:t>
            </a:r>
            <a:endParaRPr b="0" i="0" sz="2550" u="none" cap="none" strike="noStrike"/>
          </a:p>
        </p:txBody>
      </p:sp>
      <p:sp>
        <p:nvSpPr>
          <p:cNvPr id="76" name="Google Shape;76;p16"/>
          <p:cNvSpPr/>
          <p:nvPr/>
        </p:nvSpPr>
        <p:spPr>
          <a:xfrm>
            <a:off x="9889808" y="3574137"/>
            <a:ext cx="3697010" cy="147399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7534F"/>
              </a:buClr>
              <a:buSzPts val="1750"/>
              <a:buFont typeface="Montserrat"/>
              <a:buNone/>
            </a:pPr>
            <a:r>
              <a:rPr b="0" i="0" lang="en-US" sz="1750" u="none" cap="none" strike="noStrike">
                <a:solidFill>
                  <a:srgbClr val="67534F"/>
                </a:solidFill>
                <a:latin typeface="Montserrat"/>
                <a:ea typeface="Montserrat"/>
                <a:cs typeface="Montserrat"/>
                <a:sym typeface="Montserrat"/>
              </a:rPr>
              <a:t>When combined strategically, hundreds of weak learners create a model far stronger than any single complex model could be.</a:t>
            </a:r>
            <a:endParaRPr b="0" i="0" sz="1750" u="none" cap="none" strike="noStrike"/>
          </a:p>
        </p:txBody>
      </p:sp>
      <p:sp>
        <p:nvSpPr>
          <p:cNvPr id="77" name="Google Shape;77;p16"/>
          <p:cNvSpPr/>
          <p:nvPr/>
        </p:nvSpPr>
        <p:spPr>
          <a:xfrm>
            <a:off x="1133951" y="5808107"/>
            <a:ext cx="12702659" cy="589598"/>
          </a:xfrm>
          <a:prstGeom prst="rect">
            <a:avLst/>
          </a:prstGeom>
          <a:noFill/>
          <a:ln>
            <a:noFill/>
          </a:ln>
        </p:spPr>
        <p:txBody>
          <a:bodyPr anchorCtr="0" anchor="t" bIns="0" lIns="0" spcFirstLastPara="1" rIns="0" wrap="square" tIns="0">
            <a:noAutofit/>
          </a:bodyPr>
          <a:lstStyle/>
          <a:p>
            <a:pPr indent="0" lvl="0" marL="0" marR="0" rtl="0" algn="l">
              <a:lnSpc>
                <a:spcPct val="131428"/>
              </a:lnSpc>
              <a:spcBef>
                <a:spcPts val="0"/>
              </a:spcBef>
              <a:spcAft>
                <a:spcPts val="0"/>
              </a:spcAft>
              <a:buClr>
                <a:srgbClr val="67534F"/>
              </a:buClr>
              <a:buSzPts val="1750"/>
              <a:buFont typeface="Montserrat"/>
              <a:buNone/>
            </a:pPr>
            <a:r>
              <a:rPr b="1" i="0" lang="en-US" sz="1750" u="none" cap="none" strike="noStrike">
                <a:solidFill>
                  <a:srgbClr val="67534F"/>
                </a:solidFill>
                <a:latin typeface="Montserrat"/>
                <a:ea typeface="Montserrat"/>
                <a:cs typeface="Montserrat"/>
                <a:sym typeface="Montserrat"/>
              </a:rPr>
              <a:t>Remember:</a:t>
            </a:r>
            <a:r>
              <a:rPr b="0" i="0" lang="en-US" sz="1750" u="none" cap="none" strike="noStrike">
                <a:solidFill>
                  <a:srgbClr val="67534F"/>
                </a:solidFill>
                <a:latin typeface="Montserrat"/>
                <a:ea typeface="Montserrat"/>
                <a:cs typeface="Montserrat"/>
                <a:sym typeface="Montserrat"/>
              </a:rPr>
              <a:t> Weak learners are simple </a:t>
            </a:r>
            <a:r>
              <a:rPr b="0" i="1" lang="en-US" sz="1750" u="none" cap="none" strike="noStrike">
                <a:solidFill>
                  <a:srgbClr val="67534F"/>
                </a:solidFill>
                <a:latin typeface="Montserrat"/>
                <a:ea typeface="Montserrat"/>
                <a:cs typeface="Montserrat"/>
                <a:sym typeface="Montserrat"/>
              </a:rPr>
              <a:t>on purpose</a:t>
            </a:r>
            <a:r>
              <a:rPr b="0" i="0" lang="en-US" sz="1750" u="none" cap="none" strike="noStrike">
                <a:solidFill>
                  <a:srgbClr val="67534F"/>
                </a:solidFill>
                <a:latin typeface="Montserrat"/>
                <a:ea typeface="Montserrat"/>
                <a:cs typeface="Montserrat"/>
                <a:sym typeface="Montserrat"/>
              </a:rPr>
              <a:t>. Their collective strength comes from intelligent combination, not individual complexity.</a:t>
            </a:r>
            <a:endParaRPr b="0" i="0" sz="1750" u="none" cap="none" strike="noStrike"/>
          </a:p>
        </p:txBody>
      </p:sp>
      <p:sp>
        <p:nvSpPr>
          <p:cNvPr id="78" name="Google Shape;78;p16"/>
          <p:cNvSpPr/>
          <p:nvPr/>
        </p:nvSpPr>
        <p:spPr>
          <a:xfrm>
            <a:off x="793790" y="5552956"/>
            <a:ext cx="30480" cy="1099899"/>
          </a:xfrm>
          <a:prstGeom prst="rect">
            <a:avLst/>
          </a:prstGeom>
          <a:solidFill>
            <a:srgbClr val="FF95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p:nvPr/>
        </p:nvSpPr>
        <p:spPr>
          <a:xfrm>
            <a:off x="739378" y="698302"/>
            <a:ext cx="6461284" cy="789503"/>
          </a:xfrm>
          <a:prstGeom prst="rect">
            <a:avLst/>
          </a:prstGeom>
          <a:noFill/>
          <a:ln>
            <a:noFill/>
          </a:ln>
        </p:spPr>
        <p:txBody>
          <a:bodyPr anchorCtr="0" anchor="t" bIns="0" lIns="0" spcFirstLastPara="1" rIns="0" wrap="square" tIns="0">
            <a:noAutofit/>
          </a:bodyPr>
          <a:lstStyle/>
          <a:p>
            <a:pPr indent="0" lvl="0" marL="0" marR="0" rtl="0" algn="l">
              <a:lnSpc>
                <a:spcPct val="130526"/>
              </a:lnSpc>
              <a:spcBef>
                <a:spcPts val="0"/>
              </a:spcBef>
              <a:spcAft>
                <a:spcPts val="0"/>
              </a:spcAft>
              <a:buClr>
                <a:srgbClr val="532418"/>
              </a:buClr>
              <a:buSzPts val="4750"/>
              <a:buFont typeface="Marcellus"/>
              <a:buNone/>
            </a:pPr>
            <a:r>
              <a:rPr b="0" i="0" lang="en-US" sz="4750" u="none" cap="none" strike="noStrike">
                <a:solidFill>
                  <a:srgbClr val="532418"/>
                </a:solidFill>
                <a:latin typeface="Marcellus"/>
                <a:ea typeface="Marcellus"/>
                <a:cs typeface="Marcellus"/>
                <a:sym typeface="Marcellus"/>
              </a:rPr>
              <a:t>The Core Boosting Idea</a:t>
            </a:r>
            <a:endParaRPr b="0" i="0" sz="4750" u="none" cap="none" strike="noStrike"/>
          </a:p>
        </p:txBody>
      </p:sp>
      <p:sp>
        <p:nvSpPr>
          <p:cNvPr id="85" name="Google Shape;85;p17"/>
          <p:cNvSpPr/>
          <p:nvPr/>
        </p:nvSpPr>
        <p:spPr>
          <a:xfrm>
            <a:off x="739378" y="1804630"/>
            <a:ext cx="6470213" cy="633651"/>
          </a:xfrm>
          <a:prstGeom prst="roundRect">
            <a:avLst>
              <a:gd fmla="val 480083" name="adj"/>
            </a:avLst>
          </a:prstGeom>
          <a:solidFill>
            <a:srgbClr val="FFFFF4"/>
          </a:solidFill>
          <a:ln cap="flat" cmpd="sng" w="22850">
            <a:solidFill>
              <a:srgbClr val="FFE0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7"/>
          <p:cNvSpPr/>
          <p:nvPr/>
        </p:nvSpPr>
        <p:spPr>
          <a:xfrm>
            <a:off x="3816072" y="1915478"/>
            <a:ext cx="316825" cy="41183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7534F"/>
              </a:buClr>
              <a:buSzPts val="2450"/>
              <a:buFont typeface="Marcellus"/>
              <a:buNone/>
            </a:pPr>
            <a:r>
              <a:rPr b="0" i="0" lang="en-US" sz="2450" u="none" cap="none" strike="noStrike">
                <a:solidFill>
                  <a:srgbClr val="67534F"/>
                </a:solidFill>
                <a:latin typeface="Marcellus"/>
                <a:ea typeface="Marcellus"/>
                <a:cs typeface="Marcellus"/>
                <a:sym typeface="Marcellus"/>
              </a:rPr>
              <a:t>1</a:t>
            </a:r>
            <a:endParaRPr b="0" i="0" sz="2450" u="none" cap="none" strike="noStrike"/>
          </a:p>
        </p:txBody>
      </p:sp>
      <p:sp>
        <p:nvSpPr>
          <p:cNvPr id="87" name="Google Shape;87;p17"/>
          <p:cNvSpPr/>
          <p:nvPr/>
        </p:nvSpPr>
        <p:spPr>
          <a:xfrm>
            <a:off x="950595" y="2649498"/>
            <a:ext cx="3036689" cy="394811"/>
          </a:xfrm>
          <a:prstGeom prst="rect">
            <a:avLst/>
          </a:prstGeom>
          <a:noFill/>
          <a:ln>
            <a:noFill/>
          </a:ln>
        </p:spPr>
        <p:txBody>
          <a:bodyPr anchorCtr="0" anchor="t" bIns="0" lIns="0" spcFirstLastPara="1" rIns="0" wrap="square" tIns="0">
            <a:noAutofit/>
          </a:bodyPr>
          <a:lstStyle/>
          <a:p>
            <a:pPr indent="0" lvl="0" marL="0" marR="0" rtl="0" algn="l">
              <a:lnSpc>
                <a:spcPct val="131914"/>
              </a:lnSpc>
              <a:spcBef>
                <a:spcPts val="0"/>
              </a:spcBef>
              <a:spcAft>
                <a:spcPts val="0"/>
              </a:spcAft>
              <a:buClr>
                <a:srgbClr val="67534F"/>
              </a:buClr>
              <a:buSzPts val="2350"/>
              <a:buFont typeface="Marcellus"/>
              <a:buNone/>
            </a:pPr>
            <a:r>
              <a:rPr b="0" i="0" lang="en-US" sz="2350" u="none" cap="none" strike="noStrike">
                <a:solidFill>
                  <a:srgbClr val="67534F"/>
                </a:solidFill>
                <a:latin typeface="Marcellus"/>
                <a:ea typeface="Marcellus"/>
                <a:cs typeface="Marcellus"/>
                <a:sym typeface="Marcellus"/>
              </a:rPr>
              <a:t>Train a Simple Model</a:t>
            </a:r>
            <a:endParaRPr b="0" i="0" sz="2350" u="none" cap="none" strike="noStrike"/>
          </a:p>
        </p:txBody>
      </p:sp>
      <p:sp>
        <p:nvSpPr>
          <p:cNvPr id="88" name="Google Shape;88;p17"/>
          <p:cNvSpPr/>
          <p:nvPr/>
        </p:nvSpPr>
        <p:spPr>
          <a:xfrm>
            <a:off x="950595" y="3170992"/>
            <a:ext cx="6047780" cy="549116"/>
          </a:xfrm>
          <a:prstGeom prst="rect">
            <a:avLst/>
          </a:prstGeom>
          <a:noFill/>
          <a:ln>
            <a:noFill/>
          </a:ln>
        </p:spPr>
        <p:txBody>
          <a:bodyPr anchorCtr="0" anchor="t" bIns="0" lIns="0" spcFirstLastPara="1" rIns="0" wrap="square" tIns="0">
            <a:noAutofit/>
          </a:bodyPr>
          <a:lstStyle/>
          <a:p>
            <a:pPr indent="0" lvl="0" marL="0" marR="0" rtl="0" algn="l">
              <a:lnSpc>
                <a:spcPct val="130303"/>
              </a:lnSpc>
              <a:spcBef>
                <a:spcPts val="0"/>
              </a:spcBef>
              <a:spcAft>
                <a:spcPts val="0"/>
              </a:spcAft>
              <a:buClr>
                <a:srgbClr val="67534F"/>
              </a:buClr>
              <a:buSzPts val="1650"/>
              <a:buFont typeface="Montserrat"/>
              <a:buNone/>
            </a:pPr>
            <a:r>
              <a:rPr b="0" i="0" lang="en-US" sz="1650" u="none" cap="none" strike="noStrike">
                <a:solidFill>
                  <a:srgbClr val="67534F"/>
                </a:solidFill>
                <a:latin typeface="Montserrat"/>
                <a:ea typeface="Montserrat"/>
                <a:cs typeface="Montserrat"/>
                <a:sym typeface="Montserrat"/>
              </a:rPr>
              <a:t>Start with a weak learner on your training data. It will make some correct predictions and some mistakes.</a:t>
            </a:r>
            <a:endParaRPr b="0" i="0" sz="1650" u="none" cap="none" strike="noStrike"/>
          </a:p>
        </p:txBody>
      </p:sp>
      <p:sp>
        <p:nvSpPr>
          <p:cNvPr id="89" name="Google Shape;89;p17"/>
          <p:cNvSpPr/>
          <p:nvPr/>
        </p:nvSpPr>
        <p:spPr>
          <a:xfrm>
            <a:off x="7420808" y="1804630"/>
            <a:ext cx="6470213" cy="633651"/>
          </a:xfrm>
          <a:prstGeom prst="roundRect">
            <a:avLst>
              <a:gd fmla="val 480083" name="adj"/>
            </a:avLst>
          </a:prstGeom>
          <a:solidFill>
            <a:srgbClr val="FFFFF4"/>
          </a:solidFill>
          <a:ln cap="flat" cmpd="sng" w="22850">
            <a:solidFill>
              <a:srgbClr val="FFE0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7"/>
          <p:cNvSpPr/>
          <p:nvPr/>
        </p:nvSpPr>
        <p:spPr>
          <a:xfrm>
            <a:off x="10497502" y="1915478"/>
            <a:ext cx="316825" cy="41183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7534F"/>
              </a:buClr>
              <a:buSzPts val="2450"/>
              <a:buFont typeface="Marcellus"/>
              <a:buNone/>
            </a:pPr>
            <a:r>
              <a:rPr b="0" i="0" lang="en-US" sz="2450" u="none" cap="none" strike="noStrike">
                <a:solidFill>
                  <a:srgbClr val="67534F"/>
                </a:solidFill>
                <a:latin typeface="Marcellus"/>
                <a:ea typeface="Marcellus"/>
                <a:cs typeface="Marcellus"/>
                <a:sym typeface="Marcellus"/>
              </a:rPr>
              <a:t>2</a:t>
            </a:r>
            <a:endParaRPr b="0" i="0" sz="2450" u="none" cap="none" strike="noStrike"/>
          </a:p>
        </p:txBody>
      </p:sp>
      <p:sp>
        <p:nvSpPr>
          <p:cNvPr id="91" name="Google Shape;91;p17"/>
          <p:cNvSpPr/>
          <p:nvPr/>
        </p:nvSpPr>
        <p:spPr>
          <a:xfrm>
            <a:off x="7632025" y="2649498"/>
            <a:ext cx="3036689" cy="394811"/>
          </a:xfrm>
          <a:prstGeom prst="rect">
            <a:avLst/>
          </a:prstGeom>
          <a:noFill/>
          <a:ln>
            <a:noFill/>
          </a:ln>
        </p:spPr>
        <p:txBody>
          <a:bodyPr anchorCtr="0" anchor="t" bIns="0" lIns="0" spcFirstLastPara="1" rIns="0" wrap="square" tIns="0">
            <a:noAutofit/>
          </a:bodyPr>
          <a:lstStyle/>
          <a:p>
            <a:pPr indent="0" lvl="0" marL="0" marR="0" rtl="0" algn="l">
              <a:lnSpc>
                <a:spcPct val="131914"/>
              </a:lnSpc>
              <a:spcBef>
                <a:spcPts val="0"/>
              </a:spcBef>
              <a:spcAft>
                <a:spcPts val="0"/>
              </a:spcAft>
              <a:buClr>
                <a:srgbClr val="67534F"/>
              </a:buClr>
              <a:buSzPts val="2350"/>
              <a:buFont typeface="Marcellus"/>
              <a:buNone/>
            </a:pPr>
            <a:r>
              <a:rPr b="0" i="0" lang="en-US" sz="2350" u="none" cap="none" strike="noStrike">
                <a:solidFill>
                  <a:srgbClr val="67534F"/>
                </a:solidFill>
                <a:latin typeface="Marcellus"/>
                <a:ea typeface="Marcellus"/>
                <a:cs typeface="Marcellus"/>
                <a:sym typeface="Marcellus"/>
              </a:rPr>
              <a:t>Identify Mistakes</a:t>
            </a:r>
            <a:endParaRPr b="0" i="0" sz="2350" u="none" cap="none" strike="noStrike"/>
          </a:p>
        </p:txBody>
      </p:sp>
      <p:sp>
        <p:nvSpPr>
          <p:cNvPr id="92" name="Google Shape;92;p17"/>
          <p:cNvSpPr/>
          <p:nvPr/>
        </p:nvSpPr>
        <p:spPr>
          <a:xfrm>
            <a:off x="7632025" y="3170992"/>
            <a:ext cx="6047780" cy="549116"/>
          </a:xfrm>
          <a:prstGeom prst="rect">
            <a:avLst/>
          </a:prstGeom>
          <a:noFill/>
          <a:ln>
            <a:noFill/>
          </a:ln>
        </p:spPr>
        <p:txBody>
          <a:bodyPr anchorCtr="0" anchor="t" bIns="0" lIns="0" spcFirstLastPara="1" rIns="0" wrap="square" tIns="0">
            <a:noAutofit/>
          </a:bodyPr>
          <a:lstStyle/>
          <a:p>
            <a:pPr indent="0" lvl="0" marL="0" marR="0" rtl="0" algn="l">
              <a:lnSpc>
                <a:spcPct val="130303"/>
              </a:lnSpc>
              <a:spcBef>
                <a:spcPts val="0"/>
              </a:spcBef>
              <a:spcAft>
                <a:spcPts val="0"/>
              </a:spcAft>
              <a:buClr>
                <a:srgbClr val="67534F"/>
              </a:buClr>
              <a:buSzPts val="1650"/>
              <a:buFont typeface="Montserrat"/>
              <a:buNone/>
            </a:pPr>
            <a:r>
              <a:rPr b="0" i="0" lang="en-US" sz="1650" u="none" cap="none" strike="noStrike">
                <a:solidFill>
                  <a:srgbClr val="67534F"/>
                </a:solidFill>
                <a:latin typeface="Montserrat"/>
                <a:ea typeface="Montserrat"/>
                <a:cs typeface="Montserrat"/>
                <a:sym typeface="Montserrat"/>
              </a:rPr>
              <a:t>Analyze which examples the model got wrong. These are the patterns that need more attention.</a:t>
            </a:r>
            <a:endParaRPr b="0" i="0" sz="1650" u="none" cap="none" strike="noStrike"/>
          </a:p>
        </p:txBody>
      </p:sp>
      <p:sp>
        <p:nvSpPr>
          <p:cNvPr id="93" name="Google Shape;93;p17"/>
          <p:cNvSpPr/>
          <p:nvPr/>
        </p:nvSpPr>
        <p:spPr>
          <a:xfrm>
            <a:off x="739378" y="4142542"/>
            <a:ext cx="6470213" cy="633651"/>
          </a:xfrm>
          <a:prstGeom prst="roundRect">
            <a:avLst>
              <a:gd fmla="val 480083" name="adj"/>
            </a:avLst>
          </a:prstGeom>
          <a:solidFill>
            <a:srgbClr val="FFFFF4"/>
          </a:solidFill>
          <a:ln cap="flat" cmpd="sng" w="22850">
            <a:solidFill>
              <a:srgbClr val="FFE0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7"/>
          <p:cNvSpPr/>
          <p:nvPr/>
        </p:nvSpPr>
        <p:spPr>
          <a:xfrm>
            <a:off x="3816072" y="4253389"/>
            <a:ext cx="316825" cy="41183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7534F"/>
              </a:buClr>
              <a:buSzPts val="2450"/>
              <a:buFont typeface="Marcellus"/>
              <a:buNone/>
            </a:pPr>
            <a:r>
              <a:rPr b="0" i="0" lang="en-US" sz="2450" u="none" cap="none" strike="noStrike">
                <a:solidFill>
                  <a:srgbClr val="67534F"/>
                </a:solidFill>
                <a:latin typeface="Marcellus"/>
                <a:ea typeface="Marcellus"/>
                <a:cs typeface="Marcellus"/>
                <a:sym typeface="Marcellus"/>
              </a:rPr>
              <a:t>3</a:t>
            </a:r>
            <a:endParaRPr b="0" i="0" sz="2450" u="none" cap="none" strike="noStrike"/>
          </a:p>
        </p:txBody>
      </p:sp>
      <p:sp>
        <p:nvSpPr>
          <p:cNvPr id="95" name="Google Shape;95;p17"/>
          <p:cNvSpPr/>
          <p:nvPr/>
        </p:nvSpPr>
        <p:spPr>
          <a:xfrm>
            <a:off x="950595" y="4987409"/>
            <a:ext cx="3036689" cy="394811"/>
          </a:xfrm>
          <a:prstGeom prst="rect">
            <a:avLst/>
          </a:prstGeom>
          <a:noFill/>
          <a:ln>
            <a:noFill/>
          </a:ln>
        </p:spPr>
        <p:txBody>
          <a:bodyPr anchorCtr="0" anchor="t" bIns="0" lIns="0" spcFirstLastPara="1" rIns="0" wrap="square" tIns="0">
            <a:noAutofit/>
          </a:bodyPr>
          <a:lstStyle/>
          <a:p>
            <a:pPr indent="0" lvl="0" marL="0" marR="0" rtl="0" algn="l">
              <a:lnSpc>
                <a:spcPct val="131914"/>
              </a:lnSpc>
              <a:spcBef>
                <a:spcPts val="0"/>
              </a:spcBef>
              <a:spcAft>
                <a:spcPts val="0"/>
              </a:spcAft>
              <a:buClr>
                <a:srgbClr val="67534F"/>
              </a:buClr>
              <a:buSzPts val="2350"/>
              <a:buFont typeface="Marcellus"/>
              <a:buNone/>
            </a:pPr>
            <a:r>
              <a:rPr b="0" i="0" lang="en-US" sz="2350" u="none" cap="none" strike="noStrike">
                <a:solidFill>
                  <a:srgbClr val="67534F"/>
                </a:solidFill>
                <a:latin typeface="Marcellus"/>
                <a:ea typeface="Marcellus"/>
                <a:cs typeface="Marcellus"/>
                <a:sym typeface="Marcellus"/>
              </a:rPr>
              <a:t>Increase Importance</a:t>
            </a:r>
            <a:endParaRPr b="0" i="0" sz="2350" u="none" cap="none" strike="noStrike"/>
          </a:p>
        </p:txBody>
      </p:sp>
      <p:sp>
        <p:nvSpPr>
          <p:cNvPr id="96" name="Google Shape;96;p17"/>
          <p:cNvSpPr/>
          <p:nvPr/>
        </p:nvSpPr>
        <p:spPr>
          <a:xfrm>
            <a:off x="950595" y="5508903"/>
            <a:ext cx="6047780" cy="549116"/>
          </a:xfrm>
          <a:prstGeom prst="rect">
            <a:avLst/>
          </a:prstGeom>
          <a:noFill/>
          <a:ln>
            <a:noFill/>
          </a:ln>
        </p:spPr>
        <p:txBody>
          <a:bodyPr anchorCtr="0" anchor="t" bIns="0" lIns="0" spcFirstLastPara="1" rIns="0" wrap="square" tIns="0">
            <a:noAutofit/>
          </a:bodyPr>
          <a:lstStyle/>
          <a:p>
            <a:pPr indent="0" lvl="0" marL="0" marR="0" rtl="0" algn="l">
              <a:lnSpc>
                <a:spcPct val="130303"/>
              </a:lnSpc>
              <a:spcBef>
                <a:spcPts val="0"/>
              </a:spcBef>
              <a:spcAft>
                <a:spcPts val="0"/>
              </a:spcAft>
              <a:buClr>
                <a:srgbClr val="67534F"/>
              </a:buClr>
              <a:buSzPts val="1650"/>
              <a:buFont typeface="Montserrat"/>
              <a:buNone/>
            </a:pPr>
            <a:r>
              <a:rPr b="0" i="0" lang="en-US" sz="1650" u="none" cap="none" strike="noStrike">
                <a:solidFill>
                  <a:srgbClr val="67534F"/>
                </a:solidFill>
                <a:latin typeface="Montserrat"/>
                <a:ea typeface="Montserrat"/>
                <a:cs typeface="Montserrat"/>
                <a:sym typeface="Montserrat"/>
              </a:rPr>
              <a:t>Give more weight to the misclassified examples. The model will now "care" more about getting these right.</a:t>
            </a:r>
            <a:endParaRPr b="0" i="0" sz="1650" u="none" cap="none" strike="noStrike"/>
          </a:p>
        </p:txBody>
      </p:sp>
      <p:sp>
        <p:nvSpPr>
          <p:cNvPr id="97" name="Google Shape;97;p17"/>
          <p:cNvSpPr/>
          <p:nvPr/>
        </p:nvSpPr>
        <p:spPr>
          <a:xfrm>
            <a:off x="7420808" y="4142542"/>
            <a:ext cx="6470213" cy="633651"/>
          </a:xfrm>
          <a:prstGeom prst="roundRect">
            <a:avLst>
              <a:gd fmla="val 480083" name="adj"/>
            </a:avLst>
          </a:prstGeom>
          <a:solidFill>
            <a:srgbClr val="FFFFF4"/>
          </a:solidFill>
          <a:ln cap="flat" cmpd="sng" w="22850">
            <a:solidFill>
              <a:srgbClr val="FFE0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7"/>
          <p:cNvSpPr/>
          <p:nvPr/>
        </p:nvSpPr>
        <p:spPr>
          <a:xfrm>
            <a:off x="10497502" y="4253389"/>
            <a:ext cx="316825" cy="41183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7534F"/>
              </a:buClr>
              <a:buSzPts val="2450"/>
              <a:buFont typeface="Marcellus"/>
              <a:buNone/>
            </a:pPr>
            <a:r>
              <a:rPr b="0" i="0" lang="en-US" sz="2450" u="none" cap="none" strike="noStrike">
                <a:solidFill>
                  <a:srgbClr val="67534F"/>
                </a:solidFill>
                <a:latin typeface="Marcellus"/>
                <a:ea typeface="Marcellus"/>
                <a:cs typeface="Marcellus"/>
                <a:sym typeface="Marcellus"/>
              </a:rPr>
              <a:t>4</a:t>
            </a:r>
            <a:endParaRPr b="0" i="0" sz="2450" u="none" cap="none" strike="noStrike"/>
          </a:p>
        </p:txBody>
      </p:sp>
      <p:sp>
        <p:nvSpPr>
          <p:cNvPr id="99" name="Google Shape;99;p17"/>
          <p:cNvSpPr/>
          <p:nvPr/>
        </p:nvSpPr>
        <p:spPr>
          <a:xfrm>
            <a:off x="7632025" y="4987409"/>
            <a:ext cx="3036689" cy="394811"/>
          </a:xfrm>
          <a:prstGeom prst="rect">
            <a:avLst/>
          </a:prstGeom>
          <a:noFill/>
          <a:ln>
            <a:noFill/>
          </a:ln>
        </p:spPr>
        <p:txBody>
          <a:bodyPr anchorCtr="0" anchor="t" bIns="0" lIns="0" spcFirstLastPara="1" rIns="0" wrap="square" tIns="0">
            <a:noAutofit/>
          </a:bodyPr>
          <a:lstStyle/>
          <a:p>
            <a:pPr indent="0" lvl="0" marL="0" marR="0" rtl="0" algn="l">
              <a:lnSpc>
                <a:spcPct val="131914"/>
              </a:lnSpc>
              <a:spcBef>
                <a:spcPts val="0"/>
              </a:spcBef>
              <a:spcAft>
                <a:spcPts val="0"/>
              </a:spcAft>
              <a:buClr>
                <a:srgbClr val="67534F"/>
              </a:buClr>
              <a:buSzPts val="2350"/>
              <a:buFont typeface="Marcellus"/>
              <a:buNone/>
            </a:pPr>
            <a:r>
              <a:rPr b="0" i="0" lang="en-US" sz="2350" u="none" cap="none" strike="noStrike">
                <a:solidFill>
                  <a:srgbClr val="67534F"/>
                </a:solidFill>
                <a:latin typeface="Marcellus"/>
                <a:ea typeface="Marcellus"/>
                <a:cs typeface="Marcellus"/>
                <a:sym typeface="Marcellus"/>
              </a:rPr>
              <a:t>Train the Next Model</a:t>
            </a:r>
            <a:endParaRPr b="0" i="0" sz="2350" u="none" cap="none" strike="noStrike"/>
          </a:p>
        </p:txBody>
      </p:sp>
      <p:sp>
        <p:nvSpPr>
          <p:cNvPr id="100" name="Google Shape;100;p17"/>
          <p:cNvSpPr/>
          <p:nvPr/>
        </p:nvSpPr>
        <p:spPr>
          <a:xfrm>
            <a:off x="7632025" y="5508903"/>
            <a:ext cx="6047780" cy="549116"/>
          </a:xfrm>
          <a:prstGeom prst="rect">
            <a:avLst/>
          </a:prstGeom>
          <a:noFill/>
          <a:ln>
            <a:noFill/>
          </a:ln>
        </p:spPr>
        <p:txBody>
          <a:bodyPr anchorCtr="0" anchor="t" bIns="0" lIns="0" spcFirstLastPara="1" rIns="0" wrap="square" tIns="0">
            <a:noAutofit/>
          </a:bodyPr>
          <a:lstStyle/>
          <a:p>
            <a:pPr indent="0" lvl="0" marL="0" marR="0" rtl="0" algn="l">
              <a:lnSpc>
                <a:spcPct val="130303"/>
              </a:lnSpc>
              <a:spcBef>
                <a:spcPts val="0"/>
              </a:spcBef>
              <a:spcAft>
                <a:spcPts val="0"/>
              </a:spcAft>
              <a:buClr>
                <a:srgbClr val="67534F"/>
              </a:buClr>
              <a:buSzPts val="1650"/>
              <a:buFont typeface="Montserrat"/>
              <a:buNone/>
            </a:pPr>
            <a:r>
              <a:rPr b="0" i="0" lang="en-US" sz="1650" u="none" cap="none" strike="noStrike">
                <a:solidFill>
                  <a:srgbClr val="67534F"/>
                </a:solidFill>
                <a:latin typeface="Montserrat"/>
                <a:ea typeface="Montserrat"/>
                <a:cs typeface="Montserrat"/>
                <a:sym typeface="Montserrat"/>
              </a:rPr>
              <a:t>Build another weak learner with this new focus. It concentrates on the previously difficult examples.</a:t>
            </a:r>
            <a:endParaRPr b="0" i="0" sz="1650" u="none" cap="none" strike="noStrike"/>
          </a:p>
        </p:txBody>
      </p:sp>
      <p:sp>
        <p:nvSpPr>
          <p:cNvPr id="101" name="Google Shape;101;p17"/>
          <p:cNvSpPr/>
          <p:nvPr/>
        </p:nvSpPr>
        <p:spPr>
          <a:xfrm>
            <a:off x="1056203" y="6744533"/>
            <a:ext cx="12834818" cy="549116"/>
          </a:xfrm>
          <a:prstGeom prst="rect">
            <a:avLst/>
          </a:prstGeom>
          <a:noFill/>
          <a:ln>
            <a:noFill/>
          </a:ln>
        </p:spPr>
        <p:txBody>
          <a:bodyPr anchorCtr="0" anchor="t" bIns="0" lIns="0" spcFirstLastPara="1" rIns="0" wrap="square" tIns="0">
            <a:noAutofit/>
          </a:bodyPr>
          <a:lstStyle/>
          <a:p>
            <a:pPr indent="0" lvl="0" marL="0" marR="0" rtl="0" algn="l">
              <a:lnSpc>
                <a:spcPct val="130303"/>
              </a:lnSpc>
              <a:spcBef>
                <a:spcPts val="0"/>
              </a:spcBef>
              <a:spcAft>
                <a:spcPts val="0"/>
              </a:spcAft>
              <a:buClr>
                <a:srgbClr val="FF954F"/>
              </a:buClr>
              <a:buSzPts val="1650"/>
              <a:buFont typeface="Montserrat"/>
              <a:buNone/>
            </a:pPr>
            <a:r>
              <a:rPr b="1" i="0" lang="en-US" sz="1650" u="none" cap="none" strike="noStrike">
                <a:solidFill>
                  <a:srgbClr val="FF954F"/>
                </a:solidFill>
                <a:latin typeface="Montserrat"/>
                <a:ea typeface="Montserrat"/>
                <a:cs typeface="Montserrat"/>
                <a:sym typeface="Montserrat"/>
              </a:rPr>
              <a:t>Core principle:</a:t>
            </a:r>
            <a:r>
              <a:rPr b="0" i="0" lang="en-US" sz="1650" u="none" cap="none" strike="noStrike">
                <a:solidFill>
                  <a:srgbClr val="67534F"/>
                </a:solidFill>
                <a:latin typeface="Montserrat"/>
                <a:ea typeface="Montserrat"/>
                <a:cs typeface="Montserrat"/>
                <a:sym typeface="Montserrat"/>
              </a:rPr>
              <a:t> Boosting forces the model to care about hard examples. Mistakes aren't discarded - they become the foundation for improvement.</a:t>
            </a:r>
            <a:endParaRPr b="0" i="0" sz="1650" u="none" cap="none" strike="noStrike"/>
          </a:p>
        </p:txBody>
      </p:sp>
      <p:sp>
        <p:nvSpPr>
          <p:cNvPr id="102" name="Google Shape;102;p17"/>
          <p:cNvSpPr/>
          <p:nvPr/>
        </p:nvSpPr>
        <p:spPr>
          <a:xfrm>
            <a:off x="739378" y="6506885"/>
            <a:ext cx="22860" cy="1024414"/>
          </a:xfrm>
          <a:prstGeom prst="rect">
            <a:avLst/>
          </a:prstGeom>
          <a:solidFill>
            <a:srgbClr val="FF95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8"/>
          <p:cNvSpPr/>
          <p:nvPr/>
        </p:nvSpPr>
        <p:spPr>
          <a:xfrm>
            <a:off x="682585" y="536258"/>
            <a:ext cx="5607368" cy="729020"/>
          </a:xfrm>
          <a:prstGeom prst="rect">
            <a:avLst/>
          </a:prstGeom>
          <a:noFill/>
          <a:ln>
            <a:noFill/>
          </a:ln>
        </p:spPr>
        <p:txBody>
          <a:bodyPr anchorCtr="0" anchor="t" bIns="0" lIns="0" spcFirstLastPara="1" rIns="0" wrap="square" tIns="0">
            <a:noAutofit/>
          </a:bodyPr>
          <a:lstStyle/>
          <a:p>
            <a:pPr indent="0" lvl="0" marL="0" marR="0" rtl="0" algn="l">
              <a:lnSpc>
                <a:spcPct val="129545"/>
              </a:lnSpc>
              <a:spcBef>
                <a:spcPts val="0"/>
              </a:spcBef>
              <a:spcAft>
                <a:spcPts val="0"/>
              </a:spcAft>
              <a:buClr>
                <a:srgbClr val="532418"/>
              </a:buClr>
              <a:buSzPts val="4400"/>
              <a:buFont typeface="Marcellus"/>
              <a:buNone/>
            </a:pPr>
            <a:r>
              <a:rPr b="0" i="0" lang="en-US" sz="4400" u="none" cap="none" strike="noStrike">
                <a:solidFill>
                  <a:srgbClr val="532418"/>
                </a:solidFill>
                <a:latin typeface="Marcellus"/>
                <a:ea typeface="Marcellus"/>
                <a:cs typeface="Marcellus"/>
                <a:sym typeface="Marcellus"/>
              </a:rPr>
              <a:t>Boosting in Action</a:t>
            </a:r>
            <a:endParaRPr b="0" i="0" sz="4400" u="none" cap="none" strike="noStrike"/>
          </a:p>
        </p:txBody>
      </p:sp>
      <p:sp>
        <p:nvSpPr>
          <p:cNvPr id="109" name="Google Shape;109;p18"/>
          <p:cNvSpPr/>
          <p:nvPr/>
        </p:nvSpPr>
        <p:spPr>
          <a:xfrm>
            <a:off x="682585" y="1655326"/>
            <a:ext cx="13265229" cy="760452"/>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Clr>
                <a:srgbClr val="67534F"/>
              </a:buClr>
              <a:buSzPts val="1500"/>
              <a:buFont typeface="Montserrat"/>
              <a:buNone/>
            </a:pPr>
            <a:r>
              <a:rPr b="0" i="0" lang="en-US" sz="1500" u="none" cap="none" strike="noStrike">
                <a:solidFill>
                  <a:srgbClr val="67534F"/>
                </a:solidFill>
                <a:latin typeface="Montserrat"/>
                <a:ea typeface="Montserrat"/>
                <a:cs typeface="Montserrat"/>
                <a:sym typeface="Montserrat"/>
              </a:rPr>
              <a:t>This diagram illustrates the sequential nature of boosting. Each model, or "weak learner," is trained in succession, with each new model focusing on correcting the errors made by its predecessors. This iterative process allows the ensemble to progressively refine its predictions, ultimately combining these focused learners to create a single, powerful predictor that achieves high accuracy.</a:t>
            </a:r>
            <a:endParaRPr b="0" i="0" sz="1500" u="none" cap="none" strike="noStrike"/>
          </a:p>
        </p:txBody>
      </p:sp>
      <p:pic>
        <p:nvPicPr>
          <p:cNvPr descr="preencoded.png" id="110" name="Google Shape;110;p18"/>
          <p:cNvPicPr preferRelativeResize="0"/>
          <p:nvPr/>
        </p:nvPicPr>
        <p:blipFill rotWithShape="1">
          <a:blip r:embed="rId3">
            <a:alphaModFix/>
          </a:blip>
          <a:srcRect b="0" l="0" r="0" t="0"/>
          <a:stretch/>
        </p:blipFill>
        <p:spPr>
          <a:xfrm>
            <a:off x="2058423" y="2654475"/>
            <a:ext cx="10513552" cy="50595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p:nvPr/>
        </p:nvSpPr>
        <p:spPr>
          <a:xfrm>
            <a:off x="749379" y="589717"/>
            <a:ext cx="10461427" cy="800338"/>
          </a:xfrm>
          <a:prstGeom prst="rect">
            <a:avLst/>
          </a:prstGeom>
          <a:noFill/>
          <a:ln>
            <a:noFill/>
          </a:ln>
        </p:spPr>
        <p:txBody>
          <a:bodyPr anchorCtr="0" anchor="t" bIns="0" lIns="0" spcFirstLastPara="1" rIns="0" wrap="square" tIns="0">
            <a:noAutofit/>
          </a:bodyPr>
          <a:lstStyle/>
          <a:p>
            <a:pPr indent="0" lvl="0" marL="0" marR="0" rtl="0" algn="l">
              <a:lnSpc>
                <a:spcPct val="131250"/>
              </a:lnSpc>
              <a:spcBef>
                <a:spcPts val="0"/>
              </a:spcBef>
              <a:spcAft>
                <a:spcPts val="0"/>
              </a:spcAft>
              <a:buClr>
                <a:srgbClr val="532418"/>
              </a:buClr>
              <a:buSzPts val="4800"/>
              <a:buFont typeface="Marcellus"/>
              <a:buNone/>
            </a:pPr>
            <a:r>
              <a:rPr b="0" i="0" lang="en-US" sz="4800" u="none" cap="none" strike="noStrike">
                <a:solidFill>
                  <a:srgbClr val="532418"/>
                </a:solidFill>
                <a:latin typeface="Marcellus"/>
                <a:ea typeface="Marcellus"/>
                <a:cs typeface="Marcellus"/>
                <a:sym typeface="Marcellus"/>
              </a:rPr>
              <a:t>Boosting in Action (Another Example)</a:t>
            </a:r>
            <a:endParaRPr b="0" i="0" sz="4800" u="none" cap="none" strike="noStrike"/>
          </a:p>
        </p:txBody>
      </p:sp>
      <p:pic>
        <p:nvPicPr>
          <p:cNvPr descr="preencoded.png" id="117" name="Google Shape;117;p19"/>
          <p:cNvPicPr preferRelativeResize="0"/>
          <p:nvPr/>
        </p:nvPicPr>
        <p:blipFill rotWithShape="1">
          <a:blip r:embed="rId3">
            <a:alphaModFix/>
          </a:blip>
          <a:srcRect b="0" l="0" r="0" t="0"/>
          <a:stretch/>
        </p:blipFill>
        <p:spPr>
          <a:xfrm>
            <a:off x="749379" y="1952030"/>
            <a:ext cx="9100780" cy="5446990"/>
          </a:xfrm>
          <a:prstGeom prst="rect">
            <a:avLst/>
          </a:prstGeom>
          <a:noFill/>
          <a:ln>
            <a:noFill/>
          </a:ln>
        </p:spPr>
      </p:pic>
      <p:sp>
        <p:nvSpPr>
          <p:cNvPr id="118" name="Google Shape;118;p19"/>
          <p:cNvSpPr/>
          <p:nvPr/>
        </p:nvSpPr>
        <p:spPr>
          <a:xfrm>
            <a:off x="11543705" y="1903809"/>
            <a:ext cx="2344817" cy="5010626"/>
          </a:xfrm>
          <a:prstGeom prst="rect">
            <a:avLst/>
          </a:prstGeom>
          <a:noFill/>
          <a:ln>
            <a:noFill/>
          </a:ln>
        </p:spPr>
        <p:txBody>
          <a:bodyPr anchorCtr="0" anchor="t" bIns="0" lIns="0" spcFirstLastPara="1" rIns="0" wrap="square" tIns="0">
            <a:noAutofit/>
          </a:bodyPr>
          <a:lstStyle/>
          <a:p>
            <a:pPr indent="0" lvl="0" marL="0" marR="0" rtl="0" algn="l">
              <a:lnSpc>
                <a:spcPct val="130303"/>
              </a:lnSpc>
              <a:spcBef>
                <a:spcPts val="0"/>
              </a:spcBef>
              <a:spcAft>
                <a:spcPts val="0"/>
              </a:spcAft>
              <a:buClr>
                <a:srgbClr val="67534F"/>
              </a:buClr>
              <a:buSzPts val="1650"/>
              <a:buFont typeface="Montserrat"/>
              <a:buNone/>
            </a:pPr>
            <a:r>
              <a:rPr b="0" i="0" lang="en-US" sz="1650" u="none" cap="none" strike="noStrike">
                <a:solidFill>
                  <a:srgbClr val="67534F"/>
                </a:solidFill>
                <a:latin typeface="Montserrat"/>
                <a:ea typeface="Montserrat"/>
                <a:cs typeface="Montserrat"/>
                <a:sym typeface="Montserrat"/>
              </a:rPr>
              <a:t>This diagram illustrates the boosting process, where multiple weak learners are sequentially trained. Each new model focuses on correcting the errors made by previous models, iteratively refining its predictions. By combining these individual, error-correcting models, boosting builds a powerful final predictor.</a:t>
            </a:r>
            <a:endParaRPr b="0" i="0" sz="1650" u="none" cap="none" strike="noStrike"/>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0"/>
          <p:cNvSpPr/>
          <p:nvPr/>
        </p:nvSpPr>
        <p:spPr>
          <a:xfrm>
            <a:off x="737711" y="810816"/>
            <a:ext cx="12390120" cy="787837"/>
          </a:xfrm>
          <a:prstGeom prst="rect">
            <a:avLst/>
          </a:prstGeom>
          <a:noFill/>
          <a:ln>
            <a:noFill/>
          </a:ln>
        </p:spPr>
        <p:txBody>
          <a:bodyPr anchorCtr="0" anchor="t" bIns="0" lIns="0" spcFirstLastPara="1" rIns="0" wrap="square" tIns="0">
            <a:noAutofit/>
          </a:bodyPr>
          <a:lstStyle/>
          <a:p>
            <a:pPr indent="0" lvl="0" marL="0" marR="0" rtl="0" algn="l">
              <a:lnSpc>
                <a:spcPct val="130526"/>
              </a:lnSpc>
              <a:spcBef>
                <a:spcPts val="0"/>
              </a:spcBef>
              <a:spcAft>
                <a:spcPts val="0"/>
              </a:spcAft>
              <a:buClr>
                <a:srgbClr val="532418"/>
              </a:buClr>
              <a:buSzPts val="4750"/>
              <a:buFont typeface="Marcellus"/>
              <a:buNone/>
            </a:pPr>
            <a:r>
              <a:rPr b="0" i="0" lang="en-US" sz="4750" u="none" cap="none" strike="noStrike">
                <a:solidFill>
                  <a:srgbClr val="532418"/>
                </a:solidFill>
                <a:latin typeface="Marcellus"/>
                <a:ea typeface="Marcellus"/>
                <a:cs typeface="Marcellus"/>
                <a:sym typeface="Marcellus"/>
              </a:rPr>
              <a:t>Sequential Learning: An Important Difference</a:t>
            </a:r>
            <a:endParaRPr b="0" i="0" sz="4750" u="none" cap="none" strike="noStrike"/>
          </a:p>
        </p:txBody>
      </p:sp>
      <p:pic>
        <p:nvPicPr>
          <p:cNvPr descr="preencoded.png" id="125" name="Google Shape;125;p20"/>
          <p:cNvPicPr preferRelativeResize="0"/>
          <p:nvPr/>
        </p:nvPicPr>
        <p:blipFill rotWithShape="1">
          <a:blip r:embed="rId3">
            <a:alphaModFix/>
          </a:blip>
          <a:srcRect b="0" l="0" r="0" t="0"/>
          <a:stretch/>
        </p:blipFill>
        <p:spPr>
          <a:xfrm>
            <a:off x="737711" y="1914763"/>
            <a:ext cx="1053941" cy="1264801"/>
          </a:xfrm>
          <a:prstGeom prst="rect">
            <a:avLst/>
          </a:prstGeom>
          <a:noFill/>
          <a:ln>
            <a:noFill/>
          </a:ln>
        </p:spPr>
      </p:pic>
      <p:sp>
        <p:nvSpPr>
          <p:cNvPr id="126" name="Google Shape;126;p20"/>
          <p:cNvSpPr/>
          <p:nvPr/>
        </p:nvSpPr>
        <p:spPr>
          <a:xfrm>
            <a:off x="2002393" y="2125504"/>
            <a:ext cx="3030260" cy="393859"/>
          </a:xfrm>
          <a:prstGeom prst="rect">
            <a:avLst/>
          </a:prstGeom>
          <a:noFill/>
          <a:ln>
            <a:noFill/>
          </a:ln>
        </p:spPr>
        <p:txBody>
          <a:bodyPr anchorCtr="0" anchor="t" bIns="0" lIns="0" spcFirstLastPara="1" rIns="0" wrap="square" tIns="0">
            <a:noAutofit/>
          </a:bodyPr>
          <a:lstStyle/>
          <a:p>
            <a:pPr indent="0" lvl="0" marL="0" marR="0" rtl="0" algn="l">
              <a:lnSpc>
                <a:spcPct val="131914"/>
              </a:lnSpc>
              <a:spcBef>
                <a:spcPts val="0"/>
              </a:spcBef>
              <a:spcAft>
                <a:spcPts val="0"/>
              </a:spcAft>
              <a:buClr>
                <a:srgbClr val="67534F"/>
              </a:buClr>
              <a:buSzPts val="2350"/>
              <a:buFont typeface="Marcellus"/>
              <a:buNone/>
            </a:pPr>
            <a:r>
              <a:rPr b="0" i="0" lang="en-US" sz="2350" u="none" cap="none" strike="noStrike">
                <a:solidFill>
                  <a:srgbClr val="67534F"/>
                </a:solidFill>
                <a:latin typeface="Marcellus"/>
                <a:ea typeface="Marcellus"/>
                <a:cs typeface="Marcellus"/>
                <a:sym typeface="Marcellus"/>
              </a:rPr>
              <a:t>Sequential Training</a:t>
            </a:r>
            <a:endParaRPr b="0" i="0" sz="2350" u="none" cap="none" strike="noStrike"/>
          </a:p>
        </p:txBody>
      </p:sp>
      <p:sp>
        <p:nvSpPr>
          <p:cNvPr id="127" name="Google Shape;127;p20"/>
          <p:cNvSpPr/>
          <p:nvPr/>
        </p:nvSpPr>
        <p:spPr>
          <a:xfrm>
            <a:off x="2002393" y="2645807"/>
            <a:ext cx="11890296" cy="274082"/>
          </a:xfrm>
          <a:prstGeom prst="rect">
            <a:avLst/>
          </a:prstGeom>
          <a:noFill/>
          <a:ln>
            <a:noFill/>
          </a:ln>
        </p:spPr>
        <p:txBody>
          <a:bodyPr anchorCtr="0" anchor="t" bIns="0" lIns="0" spcFirstLastPara="1" rIns="0" wrap="square" tIns="0">
            <a:noAutofit/>
          </a:bodyPr>
          <a:lstStyle/>
          <a:p>
            <a:pPr indent="0" lvl="0" marL="0" marR="0" rtl="0" algn="l">
              <a:lnSpc>
                <a:spcPct val="130303"/>
              </a:lnSpc>
              <a:spcBef>
                <a:spcPts val="0"/>
              </a:spcBef>
              <a:spcAft>
                <a:spcPts val="0"/>
              </a:spcAft>
              <a:buClr>
                <a:srgbClr val="67534F"/>
              </a:buClr>
              <a:buSzPts val="1650"/>
              <a:buFont typeface="Montserrat"/>
              <a:buNone/>
            </a:pPr>
            <a:r>
              <a:rPr b="0" i="0" lang="en-US" sz="1650" u="none" cap="none" strike="noStrike">
                <a:solidFill>
                  <a:srgbClr val="67534F"/>
                </a:solidFill>
                <a:latin typeface="Montserrat"/>
                <a:ea typeface="Montserrat"/>
                <a:cs typeface="Montserrat"/>
                <a:sym typeface="Montserrat"/>
              </a:rPr>
              <a:t>Models are trained one after another in a deliberate sequence. You cannot train them simultaneously.</a:t>
            </a:r>
            <a:endParaRPr b="0" i="0" sz="1650" u="none" cap="none" strike="noStrike"/>
          </a:p>
        </p:txBody>
      </p:sp>
      <p:pic>
        <p:nvPicPr>
          <p:cNvPr descr="preencoded.png" id="128" name="Google Shape;128;p20"/>
          <p:cNvPicPr preferRelativeResize="0"/>
          <p:nvPr/>
        </p:nvPicPr>
        <p:blipFill rotWithShape="1">
          <a:blip r:embed="rId4">
            <a:alphaModFix/>
          </a:blip>
          <a:srcRect b="0" l="0" r="0" t="0"/>
          <a:stretch/>
        </p:blipFill>
        <p:spPr>
          <a:xfrm>
            <a:off x="737711" y="3179564"/>
            <a:ext cx="1053941" cy="1489948"/>
          </a:xfrm>
          <a:prstGeom prst="rect">
            <a:avLst/>
          </a:prstGeom>
          <a:noFill/>
          <a:ln>
            <a:noFill/>
          </a:ln>
        </p:spPr>
      </p:pic>
      <p:sp>
        <p:nvSpPr>
          <p:cNvPr id="129" name="Google Shape;129;p20"/>
          <p:cNvSpPr/>
          <p:nvPr/>
        </p:nvSpPr>
        <p:spPr>
          <a:xfrm>
            <a:off x="2002393" y="3390305"/>
            <a:ext cx="3030260" cy="393859"/>
          </a:xfrm>
          <a:prstGeom prst="rect">
            <a:avLst/>
          </a:prstGeom>
          <a:noFill/>
          <a:ln>
            <a:noFill/>
          </a:ln>
        </p:spPr>
        <p:txBody>
          <a:bodyPr anchorCtr="0" anchor="t" bIns="0" lIns="0" spcFirstLastPara="1" rIns="0" wrap="square" tIns="0">
            <a:noAutofit/>
          </a:bodyPr>
          <a:lstStyle/>
          <a:p>
            <a:pPr indent="0" lvl="0" marL="0" marR="0" rtl="0" algn="l">
              <a:lnSpc>
                <a:spcPct val="131914"/>
              </a:lnSpc>
              <a:spcBef>
                <a:spcPts val="0"/>
              </a:spcBef>
              <a:spcAft>
                <a:spcPts val="0"/>
              </a:spcAft>
              <a:buClr>
                <a:srgbClr val="67534F"/>
              </a:buClr>
              <a:buSzPts val="2350"/>
              <a:buFont typeface="Marcellus"/>
              <a:buNone/>
            </a:pPr>
            <a:r>
              <a:rPr b="0" i="0" lang="en-US" sz="2350" u="none" cap="none" strike="noStrike">
                <a:solidFill>
                  <a:srgbClr val="67534F"/>
                </a:solidFill>
                <a:latin typeface="Marcellus"/>
                <a:ea typeface="Marcellus"/>
                <a:cs typeface="Marcellus"/>
                <a:sym typeface="Marcellus"/>
              </a:rPr>
              <a:t>Dependency Chain</a:t>
            </a:r>
            <a:endParaRPr b="0" i="0" sz="2350" u="none" cap="none" strike="noStrike"/>
          </a:p>
        </p:txBody>
      </p:sp>
      <p:sp>
        <p:nvSpPr>
          <p:cNvPr id="130" name="Google Shape;130;p20"/>
          <p:cNvSpPr/>
          <p:nvPr/>
        </p:nvSpPr>
        <p:spPr>
          <a:xfrm>
            <a:off x="2002393" y="3910608"/>
            <a:ext cx="11890296" cy="548164"/>
          </a:xfrm>
          <a:prstGeom prst="rect">
            <a:avLst/>
          </a:prstGeom>
          <a:noFill/>
          <a:ln>
            <a:noFill/>
          </a:ln>
        </p:spPr>
        <p:txBody>
          <a:bodyPr anchorCtr="0" anchor="t" bIns="0" lIns="0" spcFirstLastPara="1" rIns="0" wrap="square" tIns="0">
            <a:noAutofit/>
          </a:bodyPr>
          <a:lstStyle/>
          <a:p>
            <a:pPr indent="0" lvl="0" marL="0" marR="0" rtl="0" algn="l">
              <a:lnSpc>
                <a:spcPct val="130303"/>
              </a:lnSpc>
              <a:spcBef>
                <a:spcPts val="0"/>
              </a:spcBef>
              <a:spcAft>
                <a:spcPts val="0"/>
              </a:spcAft>
              <a:buClr>
                <a:srgbClr val="67534F"/>
              </a:buClr>
              <a:buSzPts val="1650"/>
              <a:buFont typeface="Montserrat"/>
              <a:buNone/>
            </a:pPr>
            <a:r>
              <a:rPr b="0" i="0" lang="en-US" sz="1650" u="none" cap="none" strike="noStrike">
                <a:solidFill>
                  <a:srgbClr val="67534F"/>
                </a:solidFill>
                <a:latin typeface="Montserrat"/>
                <a:ea typeface="Montserrat"/>
                <a:cs typeface="Montserrat"/>
                <a:sym typeface="Montserrat"/>
              </a:rPr>
              <a:t>Later models explicitly depend on the performance and errors of earlier models. Each step builds on previous knowledge.</a:t>
            </a:r>
            <a:endParaRPr b="0" i="0" sz="1650" u="none" cap="none" strike="noStrike"/>
          </a:p>
        </p:txBody>
      </p:sp>
      <p:pic>
        <p:nvPicPr>
          <p:cNvPr descr="preencoded.png" id="131" name="Google Shape;131;p20"/>
          <p:cNvPicPr preferRelativeResize="0"/>
          <p:nvPr/>
        </p:nvPicPr>
        <p:blipFill rotWithShape="1">
          <a:blip r:embed="rId5">
            <a:alphaModFix/>
          </a:blip>
          <a:srcRect b="0" l="0" r="0" t="0"/>
          <a:stretch/>
        </p:blipFill>
        <p:spPr>
          <a:xfrm>
            <a:off x="737711" y="4669512"/>
            <a:ext cx="1053941" cy="1489948"/>
          </a:xfrm>
          <a:prstGeom prst="rect">
            <a:avLst/>
          </a:prstGeom>
          <a:noFill/>
          <a:ln>
            <a:noFill/>
          </a:ln>
        </p:spPr>
      </p:pic>
      <p:sp>
        <p:nvSpPr>
          <p:cNvPr id="132" name="Google Shape;132;p20"/>
          <p:cNvSpPr/>
          <p:nvPr/>
        </p:nvSpPr>
        <p:spPr>
          <a:xfrm>
            <a:off x="2002393" y="4880253"/>
            <a:ext cx="3030260" cy="393859"/>
          </a:xfrm>
          <a:prstGeom prst="rect">
            <a:avLst/>
          </a:prstGeom>
          <a:noFill/>
          <a:ln>
            <a:noFill/>
          </a:ln>
        </p:spPr>
        <p:txBody>
          <a:bodyPr anchorCtr="0" anchor="t" bIns="0" lIns="0" spcFirstLastPara="1" rIns="0" wrap="square" tIns="0">
            <a:noAutofit/>
          </a:bodyPr>
          <a:lstStyle/>
          <a:p>
            <a:pPr indent="0" lvl="0" marL="0" marR="0" rtl="0" algn="l">
              <a:lnSpc>
                <a:spcPct val="131914"/>
              </a:lnSpc>
              <a:spcBef>
                <a:spcPts val="0"/>
              </a:spcBef>
              <a:spcAft>
                <a:spcPts val="0"/>
              </a:spcAft>
              <a:buClr>
                <a:srgbClr val="67534F"/>
              </a:buClr>
              <a:buSzPts val="2350"/>
              <a:buFont typeface="Marcellus"/>
              <a:buNone/>
            </a:pPr>
            <a:r>
              <a:rPr b="0" i="0" lang="en-US" sz="2350" u="none" cap="none" strike="noStrike">
                <a:solidFill>
                  <a:srgbClr val="67534F"/>
                </a:solidFill>
                <a:latin typeface="Marcellus"/>
                <a:ea typeface="Marcellus"/>
                <a:cs typeface="Marcellus"/>
                <a:sym typeface="Marcellus"/>
              </a:rPr>
              <a:t>Adaptive Over Time</a:t>
            </a:r>
            <a:endParaRPr b="0" i="0" sz="2350" u="none" cap="none" strike="noStrike"/>
          </a:p>
        </p:txBody>
      </p:sp>
      <p:sp>
        <p:nvSpPr>
          <p:cNvPr id="133" name="Google Shape;133;p20"/>
          <p:cNvSpPr/>
          <p:nvPr/>
        </p:nvSpPr>
        <p:spPr>
          <a:xfrm>
            <a:off x="2002393" y="5400556"/>
            <a:ext cx="11890296" cy="548164"/>
          </a:xfrm>
          <a:prstGeom prst="rect">
            <a:avLst/>
          </a:prstGeom>
          <a:noFill/>
          <a:ln>
            <a:noFill/>
          </a:ln>
        </p:spPr>
        <p:txBody>
          <a:bodyPr anchorCtr="0" anchor="t" bIns="0" lIns="0" spcFirstLastPara="1" rIns="0" wrap="square" tIns="0">
            <a:noAutofit/>
          </a:bodyPr>
          <a:lstStyle/>
          <a:p>
            <a:pPr indent="0" lvl="0" marL="0" marR="0" rtl="0" algn="l">
              <a:lnSpc>
                <a:spcPct val="130303"/>
              </a:lnSpc>
              <a:spcBef>
                <a:spcPts val="0"/>
              </a:spcBef>
              <a:spcAft>
                <a:spcPts val="0"/>
              </a:spcAft>
              <a:buClr>
                <a:srgbClr val="67534F"/>
              </a:buClr>
              <a:buSzPts val="1650"/>
              <a:buFont typeface="Montserrat"/>
              <a:buNone/>
            </a:pPr>
            <a:r>
              <a:rPr b="0" i="0" lang="en-US" sz="1650" u="none" cap="none" strike="noStrike">
                <a:solidFill>
                  <a:srgbClr val="67534F"/>
                </a:solidFill>
                <a:latin typeface="Montserrat"/>
                <a:ea typeface="Montserrat"/>
                <a:cs typeface="Montserrat"/>
                <a:sym typeface="Montserrat"/>
              </a:rPr>
              <a:t>The learning process adapts dynamically as new information about difficult patterns emerges with each iteration.</a:t>
            </a:r>
            <a:endParaRPr b="0" i="0" sz="1650" u="none" cap="none" strike="noStrike"/>
          </a:p>
        </p:txBody>
      </p:sp>
      <p:sp>
        <p:nvSpPr>
          <p:cNvPr id="134" name="Google Shape;134;p20"/>
          <p:cNvSpPr/>
          <p:nvPr/>
        </p:nvSpPr>
        <p:spPr>
          <a:xfrm>
            <a:off x="1053822" y="6633567"/>
            <a:ext cx="12838867" cy="548164"/>
          </a:xfrm>
          <a:prstGeom prst="rect">
            <a:avLst/>
          </a:prstGeom>
          <a:noFill/>
          <a:ln>
            <a:noFill/>
          </a:ln>
        </p:spPr>
        <p:txBody>
          <a:bodyPr anchorCtr="0" anchor="t" bIns="0" lIns="0" spcFirstLastPara="1" rIns="0" wrap="square" tIns="0">
            <a:noAutofit/>
          </a:bodyPr>
          <a:lstStyle/>
          <a:p>
            <a:pPr indent="0" lvl="0" marL="0" marR="0" rtl="0" algn="l">
              <a:lnSpc>
                <a:spcPct val="130303"/>
              </a:lnSpc>
              <a:spcBef>
                <a:spcPts val="0"/>
              </a:spcBef>
              <a:spcAft>
                <a:spcPts val="0"/>
              </a:spcAft>
              <a:buClr>
                <a:srgbClr val="67534F"/>
              </a:buClr>
              <a:buSzPts val="1650"/>
              <a:buFont typeface="Montserrat"/>
              <a:buNone/>
            </a:pPr>
            <a:r>
              <a:rPr b="1" i="0" lang="en-US" sz="1650" u="none" cap="none" strike="noStrike">
                <a:solidFill>
                  <a:srgbClr val="67534F"/>
                </a:solidFill>
                <a:latin typeface="Montserrat"/>
                <a:ea typeface="Montserrat"/>
                <a:cs typeface="Montserrat"/>
                <a:sym typeface="Montserrat"/>
              </a:rPr>
              <a:t>This is not parallel learning.</a:t>
            </a:r>
            <a:r>
              <a:rPr b="0" i="0" lang="en-US" sz="1650" u="none" cap="none" strike="noStrike">
                <a:solidFill>
                  <a:srgbClr val="67534F"/>
                </a:solidFill>
                <a:latin typeface="Montserrat"/>
                <a:ea typeface="Montserrat"/>
                <a:cs typeface="Montserrat"/>
                <a:sym typeface="Montserrat"/>
              </a:rPr>
              <a:t> The sequential nature is what gives boosting its adaptive power to focus on progressively harder examples.</a:t>
            </a:r>
            <a:endParaRPr b="0" i="0" sz="1650" u="none" cap="none" strike="noStrike"/>
          </a:p>
        </p:txBody>
      </p:sp>
      <p:sp>
        <p:nvSpPr>
          <p:cNvPr id="135" name="Google Shape;135;p20"/>
          <p:cNvSpPr/>
          <p:nvPr/>
        </p:nvSpPr>
        <p:spPr>
          <a:xfrm>
            <a:off x="737711" y="6396514"/>
            <a:ext cx="22860" cy="1022271"/>
          </a:xfrm>
          <a:prstGeom prst="rect">
            <a:avLst/>
          </a:prstGeom>
          <a:solidFill>
            <a:srgbClr val="FF95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1"/>
          <p:cNvSpPr/>
          <p:nvPr/>
        </p:nvSpPr>
        <p:spPr>
          <a:xfrm>
            <a:off x="676275" y="531257"/>
            <a:ext cx="11656100" cy="722114"/>
          </a:xfrm>
          <a:prstGeom prst="rect">
            <a:avLst/>
          </a:prstGeom>
          <a:noFill/>
          <a:ln>
            <a:noFill/>
          </a:ln>
        </p:spPr>
        <p:txBody>
          <a:bodyPr anchorCtr="0" anchor="t" bIns="0" lIns="0" spcFirstLastPara="1" rIns="0" wrap="square" tIns="0">
            <a:noAutofit/>
          </a:bodyPr>
          <a:lstStyle/>
          <a:p>
            <a:pPr indent="0" lvl="0" marL="0" marR="0" rtl="0" algn="l">
              <a:lnSpc>
                <a:spcPct val="129885"/>
              </a:lnSpc>
              <a:spcBef>
                <a:spcPts val="0"/>
              </a:spcBef>
              <a:spcAft>
                <a:spcPts val="0"/>
              </a:spcAft>
              <a:buClr>
                <a:srgbClr val="532418"/>
              </a:buClr>
              <a:buSzPts val="4350"/>
              <a:buFont typeface="Marcellus"/>
              <a:buNone/>
            </a:pPr>
            <a:r>
              <a:rPr b="0" i="0" lang="en-US" sz="4350" u="none" cap="none" strike="noStrike">
                <a:solidFill>
                  <a:srgbClr val="532418"/>
                </a:solidFill>
                <a:latin typeface="Marcellus"/>
                <a:ea typeface="Marcellus"/>
                <a:cs typeface="Marcellus"/>
                <a:sym typeface="Marcellus"/>
              </a:rPr>
              <a:t>Boosting vs Bagging: A High-Level Comparison</a:t>
            </a:r>
            <a:endParaRPr b="0" i="0" sz="4350" u="none" cap="none" strike="noStrike"/>
          </a:p>
        </p:txBody>
      </p:sp>
      <p:sp>
        <p:nvSpPr>
          <p:cNvPr id="142" name="Google Shape;142;p21"/>
          <p:cNvSpPr/>
          <p:nvPr/>
        </p:nvSpPr>
        <p:spPr>
          <a:xfrm>
            <a:off x="676275" y="1639729"/>
            <a:ext cx="13277850" cy="2116098"/>
          </a:xfrm>
          <a:prstGeom prst="roundRect">
            <a:avLst>
              <a:gd fmla="val 5185" name="adj"/>
            </a:avLst>
          </a:prstGeom>
          <a:solidFill>
            <a:srgbClr val="FFFFF4">
              <a:alpha val="94901"/>
            </a:srgbClr>
          </a:solidFill>
          <a:ln cap="flat" cmpd="sng" w="22850">
            <a:solidFill>
              <a:srgbClr val="FF95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1"/>
          <p:cNvSpPr/>
          <p:nvPr/>
        </p:nvSpPr>
        <p:spPr>
          <a:xfrm>
            <a:off x="653415" y="1639729"/>
            <a:ext cx="91440" cy="2116098"/>
          </a:xfrm>
          <a:prstGeom prst="roundRect">
            <a:avLst>
              <a:gd fmla="val 88752" name="adj"/>
            </a:avLst>
          </a:prstGeom>
          <a:solidFill>
            <a:srgbClr val="FF95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1"/>
          <p:cNvSpPr/>
          <p:nvPr/>
        </p:nvSpPr>
        <p:spPr>
          <a:xfrm>
            <a:off x="960834" y="1855708"/>
            <a:ext cx="2777490" cy="360998"/>
          </a:xfrm>
          <a:prstGeom prst="rect">
            <a:avLst/>
          </a:prstGeom>
          <a:noFill/>
          <a:ln>
            <a:noFill/>
          </a:ln>
        </p:spPr>
        <p:txBody>
          <a:bodyPr anchorCtr="0" anchor="t" bIns="0" lIns="0" spcFirstLastPara="1" rIns="0" wrap="square" tIns="0">
            <a:noAutofit/>
          </a:bodyPr>
          <a:lstStyle/>
          <a:p>
            <a:pPr indent="0" lvl="0" marL="0" marR="0" rtl="0" algn="l">
              <a:lnSpc>
                <a:spcPct val="130232"/>
              </a:lnSpc>
              <a:spcBef>
                <a:spcPts val="0"/>
              </a:spcBef>
              <a:spcAft>
                <a:spcPts val="0"/>
              </a:spcAft>
              <a:buClr>
                <a:srgbClr val="67534F"/>
              </a:buClr>
              <a:buSzPts val="2150"/>
              <a:buFont typeface="Marcellus"/>
              <a:buNone/>
            </a:pPr>
            <a:r>
              <a:rPr b="0" i="0" lang="en-US" sz="2150" u="none" cap="none" strike="noStrike">
                <a:solidFill>
                  <a:srgbClr val="67534F"/>
                </a:solidFill>
                <a:latin typeface="Marcellus"/>
                <a:ea typeface="Marcellus"/>
                <a:cs typeface="Marcellus"/>
                <a:sym typeface="Marcellus"/>
              </a:rPr>
              <a:t>Bagging Approach</a:t>
            </a:r>
            <a:endParaRPr b="0" i="0" sz="2150" u="none" cap="none" strike="noStrike"/>
          </a:p>
        </p:txBody>
      </p:sp>
      <p:sp>
        <p:nvSpPr>
          <p:cNvPr id="145" name="Google Shape;145;p21"/>
          <p:cNvSpPr/>
          <p:nvPr/>
        </p:nvSpPr>
        <p:spPr>
          <a:xfrm>
            <a:off x="960834" y="2332553"/>
            <a:ext cx="12777311" cy="251103"/>
          </a:xfrm>
          <a:prstGeom prst="rect">
            <a:avLst/>
          </a:prstGeom>
          <a:noFill/>
          <a:ln>
            <a:noFill/>
          </a:ln>
        </p:spPr>
        <p:txBody>
          <a:bodyPr anchorCtr="0" anchor="t" bIns="0" lIns="0" spcFirstLastPara="1" rIns="0" wrap="square" tIns="0">
            <a:noAutofit/>
          </a:bodyPr>
          <a:lstStyle/>
          <a:p>
            <a:pPr indent="-342900" lvl="0" marL="342900" marR="0" rtl="0" algn="l">
              <a:lnSpc>
                <a:spcPct val="130000"/>
              </a:lnSpc>
              <a:spcBef>
                <a:spcPts val="0"/>
              </a:spcBef>
              <a:spcAft>
                <a:spcPts val="0"/>
              </a:spcAft>
              <a:buClr>
                <a:srgbClr val="67534F"/>
              </a:buClr>
              <a:buSzPts val="1500"/>
              <a:buFont typeface="Montserrat"/>
              <a:buChar char="•"/>
            </a:pPr>
            <a:r>
              <a:rPr b="0" i="0" lang="en-US" sz="1500" u="none" cap="none" strike="noStrike">
                <a:solidFill>
                  <a:srgbClr val="67534F"/>
                </a:solidFill>
                <a:latin typeface="Montserrat"/>
                <a:ea typeface="Montserrat"/>
                <a:cs typeface="Montserrat"/>
                <a:sym typeface="Montserrat"/>
              </a:rPr>
              <a:t>Models trained independently and in parallel</a:t>
            </a:r>
            <a:endParaRPr b="0" i="0" sz="1500" u="none" cap="none" strike="noStrike"/>
          </a:p>
        </p:txBody>
      </p:sp>
      <p:sp>
        <p:nvSpPr>
          <p:cNvPr id="146" name="Google Shape;146;p21"/>
          <p:cNvSpPr/>
          <p:nvPr/>
        </p:nvSpPr>
        <p:spPr>
          <a:xfrm>
            <a:off x="960834" y="2651284"/>
            <a:ext cx="12777311" cy="251103"/>
          </a:xfrm>
          <a:prstGeom prst="rect">
            <a:avLst/>
          </a:prstGeom>
          <a:noFill/>
          <a:ln>
            <a:noFill/>
          </a:ln>
        </p:spPr>
        <p:txBody>
          <a:bodyPr anchorCtr="0" anchor="t" bIns="0" lIns="0" spcFirstLastPara="1" rIns="0" wrap="square" tIns="0">
            <a:noAutofit/>
          </a:bodyPr>
          <a:lstStyle/>
          <a:p>
            <a:pPr indent="-342900" lvl="0" marL="342900" marR="0" rtl="0" algn="l">
              <a:lnSpc>
                <a:spcPct val="130000"/>
              </a:lnSpc>
              <a:spcBef>
                <a:spcPts val="0"/>
              </a:spcBef>
              <a:spcAft>
                <a:spcPts val="0"/>
              </a:spcAft>
              <a:buClr>
                <a:srgbClr val="67534F"/>
              </a:buClr>
              <a:buSzPts val="1500"/>
              <a:buFont typeface="Montserrat"/>
              <a:buChar char="•"/>
            </a:pPr>
            <a:r>
              <a:rPr b="0" i="0" lang="en-US" sz="1500" u="none" cap="none" strike="noStrike">
                <a:solidFill>
                  <a:srgbClr val="67534F"/>
                </a:solidFill>
                <a:latin typeface="Montserrat"/>
                <a:ea typeface="Montserrat"/>
                <a:cs typeface="Montserrat"/>
                <a:sym typeface="Montserrat"/>
              </a:rPr>
              <a:t>Each model sees a random sample of data</a:t>
            </a:r>
            <a:endParaRPr b="0" i="0" sz="1500" u="none" cap="none" strike="noStrike"/>
          </a:p>
        </p:txBody>
      </p:sp>
      <p:sp>
        <p:nvSpPr>
          <p:cNvPr id="147" name="Google Shape;147;p21"/>
          <p:cNvSpPr/>
          <p:nvPr/>
        </p:nvSpPr>
        <p:spPr>
          <a:xfrm>
            <a:off x="960834" y="2970014"/>
            <a:ext cx="12777311" cy="251103"/>
          </a:xfrm>
          <a:prstGeom prst="rect">
            <a:avLst/>
          </a:prstGeom>
          <a:noFill/>
          <a:ln>
            <a:noFill/>
          </a:ln>
        </p:spPr>
        <p:txBody>
          <a:bodyPr anchorCtr="0" anchor="t" bIns="0" lIns="0" spcFirstLastPara="1" rIns="0" wrap="square" tIns="0">
            <a:noAutofit/>
          </a:bodyPr>
          <a:lstStyle/>
          <a:p>
            <a:pPr indent="-342900" lvl="0" marL="342900" marR="0" rtl="0" algn="l">
              <a:lnSpc>
                <a:spcPct val="130000"/>
              </a:lnSpc>
              <a:spcBef>
                <a:spcPts val="0"/>
              </a:spcBef>
              <a:spcAft>
                <a:spcPts val="0"/>
              </a:spcAft>
              <a:buClr>
                <a:srgbClr val="67534F"/>
              </a:buClr>
              <a:buSzPts val="1500"/>
              <a:buFont typeface="Montserrat"/>
              <a:buChar char="•"/>
            </a:pPr>
            <a:r>
              <a:rPr b="0" i="0" lang="en-US" sz="1500" u="none" cap="none" strike="noStrike">
                <a:solidFill>
                  <a:srgbClr val="67534F"/>
                </a:solidFill>
                <a:latin typeface="Montserrat"/>
                <a:ea typeface="Montserrat"/>
                <a:cs typeface="Montserrat"/>
                <a:sym typeface="Montserrat"/>
              </a:rPr>
              <a:t>Primarily reduces variance</a:t>
            </a:r>
            <a:endParaRPr b="0" i="0" sz="1500" u="none" cap="none" strike="noStrike"/>
          </a:p>
        </p:txBody>
      </p:sp>
      <p:sp>
        <p:nvSpPr>
          <p:cNvPr id="148" name="Google Shape;148;p21"/>
          <p:cNvSpPr/>
          <p:nvPr/>
        </p:nvSpPr>
        <p:spPr>
          <a:xfrm>
            <a:off x="960834" y="3288744"/>
            <a:ext cx="12777311" cy="251103"/>
          </a:xfrm>
          <a:prstGeom prst="rect">
            <a:avLst/>
          </a:prstGeom>
          <a:noFill/>
          <a:ln>
            <a:noFill/>
          </a:ln>
        </p:spPr>
        <p:txBody>
          <a:bodyPr anchorCtr="0" anchor="t" bIns="0" lIns="0" spcFirstLastPara="1" rIns="0" wrap="square" tIns="0">
            <a:noAutofit/>
          </a:bodyPr>
          <a:lstStyle/>
          <a:p>
            <a:pPr indent="-342900" lvl="0" marL="342900" marR="0" rtl="0" algn="l">
              <a:lnSpc>
                <a:spcPct val="130000"/>
              </a:lnSpc>
              <a:spcBef>
                <a:spcPts val="0"/>
              </a:spcBef>
              <a:spcAft>
                <a:spcPts val="0"/>
              </a:spcAft>
              <a:buClr>
                <a:srgbClr val="67534F"/>
              </a:buClr>
              <a:buSzPts val="1500"/>
              <a:buFont typeface="Montserrat"/>
              <a:buChar char="•"/>
            </a:pPr>
            <a:r>
              <a:rPr b="0" i="0" lang="en-US" sz="1500" u="none" cap="none" strike="noStrike">
                <a:solidFill>
                  <a:srgbClr val="67534F"/>
                </a:solidFill>
                <a:latin typeface="Montserrat"/>
                <a:ea typeface="Montserrat"/>
                <a:cs typeface="Montserrat"/>
                <a:sym typeface="Montserrat"/>
              </a:rPr>
              <a:t>Example: Random Forest</a:t>
            </a:r>
            <a:endParaRPr b="0" i="0" sz="1500" u="none" cap="none" strike="noStrike"/>
          </a:p>
        </p:txBody>
      </p:sp>
      <p:pic>
        <p:nvPicPr>
          <p:cNvPr descr="preencoded.png" id="149" name="Google Shape;149;p21"/>
          <p:cNvPicPr preferRelativeResize="0"/>
          <p:nvPr/>
        </p:nvPicPr>
        <p:blipFill rotWithShape="1">
          <a:blip r:embed="rId3">
            <a:alphaModFix/>
          </a:blip>
          <a:srcRect b="0" l="0" r="0" t="0"/>
          <a:stretch/>
        </p:blipFill>
        <p:spPr>
          <a:xfrm>
            <a:off x="676275" y="4190400"/>
            <a:ext cx="7789573" cy="3854851"/>
          </a:xfrm>
          <a:prstGeom prst="rect">
            <a:avLst/>
          </a:prstGeom>
          <a:noFill/>
          <a:ln>
            <a:noFill/>
          </a:ln>
        </p:spPr>
      </p:pic>
      <p:sp>
        <p:nvSpPr>
          <p:cNvPr id="150" name="Google Shape;150;p21"/>
          <p:cNvSpPr/>
          <p:nvPr/>
        </p:nvSpPr>
        <p:spPr>
          <a:xfrm>
            <a:off x="7558445" y="4146947"/>
            <a:ext cx="6403300" cy="251103"/>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SzPts val="1500"/>
              <a:buFont typeface="Arial"/>
              <a:buNone/>
            </a:pPr>
            <a:r>
              <a:t/>
            </a:r>
            <a:endParaRPr b="0" i="0" sz="1500" u="none" cap="none" strike="noStrike"/>
          </a:p>
        </p:txBody>
      </p:sp>
      <p:sp>
        <p:nvSpPr>
          <p:cNvPr id="151" name="Google Shape;151;p21"/>
          <p:cNvSpPr/>
          <p:nvPr/>
        </p:nvSpPr>
        <p:spPr>
          <a:xfrm>
            <a:off x="9126226" y="4613138"/>
            <a:ext cx="3279000" cy="360900"/>
          </a:xfrm>
          <a:prstGeom prst="rect">
            <a:avLst/>
          </a:prstGeom>
          <a:noFill/>
          <a:ln>
            <a:noFill/>
          </a:ln>
        </p:spPr>
        <p:txBody>
          <a:bodyPr anchorCtr="0" anchor="t" bIns="0" lIns="0" spcFirstLastPara="1" rIns="0" wrap="square" tIns="0">
            <a:noAutofit/>
          </a:bodyPr>
          <a:lstStyle/>
          <a:p>
            <a:pPr indent="0" lvl="0" marL="0" marR="0" rtl="0" algn="l">
              <a:lnSpc>
                <a:spcPct val="130232"/>
              </a:lnSpc>
              <a:spcBef>
                <a:spcPts val="0"/>
              </a:spcBef>
              <a:spcAft>
                <a:spcPts val="0"/>
              </a:spcAft>
              <a:buClr>
                <a:srgbClr val="532418"/>
              </a:buClr>
              <a:buSzPts val="2150"/>
              <a:buFont typeface="Marcellus"/>
              <a:buNone/>
            </a:pPr>
            <a:r>
              <a:rPr b="0" i="0" lang="en-US" sz="2150" u="none" cap="none" strike="noStrike">
                <a:solidFill>
                  <a:srgbClr val="532418"/>
                </a:solidFill>
                <a:latin typeface="Marcellus"/>
                <a:ea typeface="Marcellus"/>
                <a:cs typeface="Marcellus"/>
                <a:sym typeface="Marcellus"/>
              </a:rPr>
              <a:t>Boosting Approach</a:t>
            </a:r>
            <a:endParaRPr b="0" i="0" sz="2150" u="none" cap="none" strike="noStrike"/>
          </a:p>
        </p:txBody>
      </p:sp>
      <p:sp>
        <p:nvSpPr>
          <p:cNvPr id="152" name="Google Shape;152;p21"/>
          <p:cNvSpPr/>
          <p:nvPr/>
        </p:nvSpPr>
        <p:spPr>
          <a:xfrm>
            <a:off x="9126224" y="5167252"/>
            <a:ext cx="4827900" cy="251100"/>
          </a:xfrm>
          <a:prstGeom prst="rect">
            <a:avLst/>
          </a:prstGeom>
          <a:noFill/>
          <a:ln>
            <a:noFill/>
          </a:ln>
        </p:spPr>
        <p:txBody>
          <a:bodyPr anchorCtr="0" anchor="t" bIns="0" lIns="0" spcFirstLastPara="1" rIns="0" wrap="square" tIns="0">
            <a:noAutofit/>
          </a:bodyPr>
          <a:lstStyle/>
          <a:p>
            <a:pPr indent="-342900" lvl="0" marL="342900" marR="0" rtl="0" algn="l">
              <a:lnSpc>
                <a:spcPct val="130000"/>
              </a:lnSpc>
              <a:spcBef>
                <a:spcPts val="0"/>
              </a:spcBef>
              <a:spcAft>
                <a:spcPts val="0"/>
              </a:spcAft>
              <a:buClr>
                <a:srgbClr val="67534F"/>
              </a:buClr>
              <a:buSzPts val="1500"/>
              <a:buFont typeface="Montserrat"/>
              <a:buChar char="•"/>
            </a:pPr>
            <a:r>
              <a:rPr b="0" i="0" lang="en-US" sz="1500" u="none" cap="none" strike="noStrike">
                <a:solidFill>
                  <a:srgbClr val="67534F"/>
                </a:solidFill>
                <a:latin typeface="Montserrat"/>
                <a:ea typeface="Montserrat"/>
                <a:cs typeface="Montserrat"/>
                <a:sym typeface="Montserrat"/>
              </a:rPr>
              <a:t>Models trained sequentially and adaptively</a:t>
            </a:r>
            <a:endParaRPr b="0" i="0" sz="1500" u="none" cap="none" strike="noStrike"/>
          </a:p>
        </p:txBody>
      </p:sp>
      <p:sp>
        <p:nvSpPr>
          <p:cNvPr id="153" name="Google Shape;153;p21"/>
          <p:cNvSpPr/>
          <p:nvPr/>
        </p:nvSpPr>
        <p:spPr>
          <a:xfrm>
            <a:off x="9126224" y="5485981"/>
            <a:ext cx="4827900" cy="251100"/>
          </a:xfrm>
          <a:prstGeom prst="rect">
            <a:avLst/>
          </a:prstGeom>
          <a:noFill/>
          <a:ln>
            <a:noFill/>
          </a:ln>
        </p:spPr>
        <p:txBody>
          <a:bodyPr anchorCtr="0" anchor="t" bIns="0" lIns="0" spcFirstLastPara="1" rIns="0" wrap="square" tIns="0">
            <a:noAutofit/>
          </a:bodyPr>
          <a:lstStyle/>
          <a:p>
            <a:pPr indent="-342900" lvl="0" marL="342900" marR="0" rtl="0" algn="l">
              <a:lnSpc>
                <a:spcPct val="130000"/>
              </a:lnSpc>
              <a:spcBef>
                <a:spcPts val="0"/>
              </a:spcBef>
              <a:spcAft>
                <a:spcPts val="0"/>
              </a:spcAft>
              <a:buClr>
                <a:srgbClr val="67534F"/>
              </a:buClr>
              <a:buSzPts val="1500"/>
              <a:buFont typeface="Montserrat"/>
              <a:buChar char="•"/>
            </a:pPr>
            <a:r>
              <a:rPr b="0" i="0" lang="en-US" sz="1500" u="none" cap="none" strike="noStrike">
                <a:solidFill>
                  <a:srgbClr val="67534F"/>
                </a:solidFill>
                <a:latin typeface="Montserrat"/>
                <a:ea typeface="Montserrat"/>
                <a:cs typeface="Montserrat"/>
                <a:sym typeface="Montserrat"/>
              </a:rPr>
              <a:t>Each model focuses on previous errors</a:t>
            </a:r>
            <a:endParaRPr b="0" i="0" sz="1500" u="none" cap="none" strike="noStrike"/>
          </a:p>
        </p:txBody>
      </p:sp>
      <p:sp>
        <p:nvSpPr>
          <p:cNvPr id="154" name="Google Shape;154;p21"/>
          <p:cNvSpPr/>
          <p:nvPr/>
        </p:nvSpPr>
        <p:spPr>
          <a:xfrm>
            <a:off x="9126224" y="5804710"/>
            <a:ext cx="4827900" cy="251100"/>
          </a:xfrm>
          <a:prstGeom prst="rect">
            <a:avLst/>
          </a:prstGeom>
          <a:noFill/>
          <a:ln>
            <a:noFill/>
          </a:ln>
        </p:spPr>
        <p:txBody>
          <a:bodyPr anchorCtr="0" anchor="t" bIns="0" lIns="0" spcFirstLastPara="1" rIns="0" wrap="square" tIns="0">
            <a:noAutofit/>
          </a:bodyPr>
          <a:lstStyle/>
          <a:p>
            <a:pPr indent="-342900" lvl="0" marL="342900" marR="0" rtl="0" algn="l">
              <a:lnSpc>
                <a:spcPct val="130000"/>
              </a:lnSpc>
              <a:spcBef>
                <a:spcPts val="0"/>
              </a:spcBef>
              <a:spcAft>
                <a:spcPts val="0"/>
              </a:spcAft>
              <a:buClr>
                <a:srgbClr val="67534F"/>
              </a:buClr>
              <a:buSzPts val="1500"/>
              <a:buFont typeface="Montserrat"/>
              <a:buChar char="•"/>
            </a:pPr>
            <a:r>
              <a:rPr b="0" i="0" lang="en-US" sz="1500" u="none" cap="none" strike="noStrike">
                <a:solidFill>
                  <a:srgbClr val="67534F"/>
                </a:solidFill>
                <a:latin typeface="Montserrat"/>
                <a:ea typeface="Montserrat"/>
                <a:cs typeface="Montserrat"/>
                <a:sym typeface="Montserrat"/>
              </a:rPr>
              <a:t>Primarily reduces bias</a:t>
            </a:r>
            <a:endParaRPr b="0" i="0" sz="1500" u="none" cap="none" strike="noStrike"/>
          </a:p>
        </p:txBody>
      </p:sp>
      <p:sp>
        <p:nvSpPr>
          <p:cNvPr id="155" name="Google Shape;155;p21"/>
          <p:cNvSpPr/>
          <p:nvPr/>
        </p:nvSpPr>
        <p:spPr>
          <a:xfrm>
            <a:off x="9126224" y="6123439"/>
            <a:ext cx="4827900" cy="251100"/>
          </a:xfrm>
          <a:prstGeom prst="rect">
            <a:avLst/>
          </a:prstGeom>
          <a:noFill/>
          <a:ln>
            <a:noFill/>
          </a:ln>
        </p:spPr>
        <p:txBody>
          <a:bodyPr anchorCtr="0" anchor="t" bIns="0" lIns="0" spcFirstLastPara="1" rIns="0" wrap="square" tIns="0">
            <a:noAutofit/>
          </a:bodyPr>
          <a:lstStyle/>
          <a:p>
            <a:pPr indent="-342900" lvl="0" marL="342900" marR="0" rtl="0" algn="l">
              <a:lnSpc>
                <a:spcPct val="130000"/>
              </a:lnSpc>
              <a:spcBef>
                <a:spcPts val="0"/>
              </a:spcBef>
              <a:spcAft>
                <a:spcPts val="0"/>
              </a:spcAft>
              <a:buClr>
                <a:srgbClr val="67534F"/>
              </a:buClr>
              <a:buSzPts val="1500"/>
              <a:buFont typeface="Montserrat"/>
              <a:buChar char="•"/>
            </a:pPr>
            <a:r>
              <a:rPr b="0" i="0" lang="en-US" sz="1500" u="none" cap="none" strike="noStrike">
                <a:solidFill>
                  <a:srgbClr val="67534F"/>
                </a:solidFill>
                <a:latin typeface="Montserrat"/>
                <a:ea typeface="Montserrat"/>
                <a:cs typeface="Montserrat"/>
                <a:sym typeface="Montserrat"/>
              </a:rPr>
              <a:t>Example: AdaBoost, XGBoost</a:t>
            </a:r>
            <a:endParaRPr b="0" i="0" sz="1500" u="none" cap="none" strike="noStrike"/>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2"/>
          <p:cNvSpPr/>
          <p:nvPr/>
        </p:nvSpPr>
        <p:spPr>
          <a:xfrm>
            <a:off x="793790" y="911066"/>
            <a:ext cx="10339507" cy="847725"/>
          </a:xfrm>
          <a:prstGeom prst="rect">
            <a:avLst/>
          </a:prstGeom>
          <a:noFill/>
          <a:ln>
            <a:noFill/>
          </a:ln>
        </p:spPr>
        <p:txBody>
          <a:bodyPr anchorCtr="0" anchor="t" bIns="0" lIns="0" spcFirstLastPara="1" rIns="0" wrap="square" tIns="0">
            <a:noAutofit/>
          </a:bodyPr>
          <a:lstStyle/>
          <a:p>
            <a:pPr indent="0" lvl="0" marL="0" marR="0" rtl="0" algn="l">
              <a:lnSpc>
                <a:spcPct val="130392"/>
              </a:lnSpc>
              <a:spcBef>
                <a:spcPts val="0"/>
              </a:spcBef>
              <a:spcAft>
                <a:spcPts val="0"/>
              </a:spcAft>
              <a:buClr>
                <a:srgbClr val="532418"/>
              </a:buClr>
              <a:buSzPts val="5100"/>
              <a:buFont typeface="Marcellus"/>
              <a:buNone/>
            </a:pPr>
            <a:r>
              <a:rPr b="0" i="0" lang="en-US" sz="5100" u="none" cap="none" strike="noStrike">
                <a:solidFill>
                  <a:srgbClr val="532418"/>
                </a:solidFill>
                <a:latin typeface="Marcellus"/>
                <a:ea typeface="Marcellus"/>
                <a:cs typeface="Marcellus"/>
                <a:sym typeface="Marcellus"/>
              </a:rPr>
              <a:t>What Boosting Is Trying to Achieve</a:t>
            </a:r>
            <a:endParaRPr b="0" i="0" sz="5100" u="none" cap="none" strike="noStrike"/>
          </a:p>
        </p:txBody>
      </p:sp>
      <p:sp>
        <p:nvSpPr>
          <p:cNvPr id="162" name="Google Shape;162;p22"/>
          <p:cNvSpPr/>
          <p:nvPr/>
        </p:nvSpPr>
        <p:spPr>
          <a:xfrm>
            <a:off x="793790" y="2098953"/>
            <a:ext cx="4196358" cy="3864412"/>
          </a:xfrm>
          <a:prstGeom prst="roundRect">
            <a:avLst>
              <a:gd fmla="val 2465" name="adj"/>
            </a:avLst>
          </a:prstGeom>
          <a:solidFill>
            <a:srgbClr val="FFFFF4"/>
          </a:solidFill>
          <a:ln cap="flat" cmpd="sng" w="22850">
            <a:solidFill>
              <a:srgbClr val="FFE0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2"/>
          <p:cNvSpPr/>
          <p:nvPr/>
        </p:nvSpPr>
        <p:spPr>
          <a:xfrm>
            <a:off x="1043464" y="2348627"/>
            <a:ext cx="680442" cy="680442"/>
          </a:xfrm>
          <a:prstGeom prst="roundRect">
            <a:avLst>
              <a:gd fmla="val 13436980" name="adj"/>
            </a:avLst>
          </a:prstGeom>
          <a:solidFill>
            <a:srgbClr val="FF95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64" name="Google Shape;164;p22"/>
          <p:cNvPicPr preferRelativeResize="0"/>
          <p:nvPr/>
        </p:nvPicPr>
        <p:blipFill rotWithShape="1">
          <a:blip r:embed="rId3">
            <a:alphaModFix/>
          </a:blip>
          <a:srcRect b="0" l="0" r="0" t="0"/>
          <a:stretch/>
        </p:blipFill>
        <p:spPr>
          <a:xfrm>
            <a:off x="1230630" y="2535793"/>
            <a:ext cx="306110" cy="306110"/>
          </a:xfrm>
          <a:prstGeom prst="rect">
            <a:avLst/>
          </a:prstGeom>
          <a:noFill/>
          <a:ln>
            <a:noFill/>
          </a:ln>
        </p:spPr>
      </p:pic>
      <p:sp>
        <p:nvSpPr>
          <p:cNvPr id="165" name="Google Shape;165;p22"/>
          <p:cNvSpPr/>
          <p:nvPr/>
        </p:nvSpPr>
        <p:spPr>
          <a:xfrm>
            <a:off x="1043464" y="3255883"/>
            <a:ext cx="3697010" cy="847725"/>
          </a:xfrm>
          <a:prstGeom prst="rect">
            <a:avLst/>
          </a:prstGeom>
          <a:noFill/>
          <a:ln>
            <a:noFill/>
          </a:ln>
        </p:spPr>
        <p:txBody>
          <a:bodyPr anchorCtr="0" anchor="t" bIns="0" lIns="0" spcFirstLastPara="1" rIns="0" wrap="square" tIns="0">
            <a:noAutofit/>
          </a:bodyPr>
          <a:lstStyle/>
          <a:p>
            <a:pPr indent="0" lvl="0" marL="0" marR="0" rtl="0" algn="l">
              <a:lnSpc>
                <a:spcPct val="129411"/>
              </a:lnSpc>
              <a:spcBef>
                <a:spcPts val="0"/>
              </a:spcBef>
              <a:spcAft>
                <a:spcPts val="0"/>
              </a:spcAft>
              <a:buClr>
                <a:srgbClr val="67534F"/>
              </a:buClr>
              <a:buSzPts val="2550"/>
              <a:buFont typeface="Marcellus"/>
              <a:buNone/>
            </a:pPr>
            <a:r>
              <a:rPr b="0" i="0" lang="en-US" sz="2550" u="none" cap="none" strike="noStrike">
                <a:solidFill>
                  <a:srgbClr val="67534F"/>
                </a:solidFill>
                <a:latin typeface="Marcellus"/>
                <a:ea typeface="Marcellus"/>
                <a:cs typeface="Marcellus"/>
                <a:sym typeface="Marcellus"/>
              </a:rPr>
              <a:t>Focus on Difficult Samples</a:t>
            </a:r>
            <a:endParaRPr b="0" i="0" sz="2550" u="none" cap="none" strike="noStrike"/>
          </a:p>
        </p:txBody>
      </p:sp>
      <p:sp>
        <p:nvSpPr>
          <p:cNvPr id="166" name="Google Shape;166;p22"/>
          <p:cNvSpPr/>
          <p:nvPr/>
        </p:nvSpPr>
        <p:spPr>
          <a:xfrm>
            <a:off x="1043464" y="4239697"/>
            <a:ext cx="3697010" cy="1473994"/>
          </a:xfrm>
          <a:prstGeom prst="rect">
            <a:avLst/>
          </a:prstGeom>
          <a:noFill/>
          <a:ln>
            <a:noFill/>
          </a:ln>
        </p:spPr>
        <p:txBody>
          <a:bodyPr anchorCtr="0" anchor="t" bIns="0" lIns="0" spcFirstLastPara="1" rIns="0" wrap="square" tIns="0">
            <a:noAutofit/>
          </a:bodyPr>
          <a:lstStyle/>
          <a:p>
            <a:pPr indent="0" lvl="0" marL="0" marR="0" rtl="0" algn="l">
              <a:lnSpc>
                <a:spcPct val="131428"/>
              </a:lnSpc>
              <a:spcBef>
                <a:spcPts val="0"/>
              </a:spcBef>
              <a:spcAft>
                <a:spcPts val="0"/>
              </a:spcAft>
              <a:buClr>
                <a:srgbClr val="67534F"/>
              </a:buClr>
              <a:buSzPts val="1750"/>
              <a:buFont typeface="Montserrat"/>
              <a:buNone/>
            </a:pPr>
            <a:r>
              <a:rPr b="0" i="0" lang="en-US" sz="1750" u="none" cap="none" strike="noStrike">
                <a:solidFill>
                  <a:srgbClr val="67534F"/>
                </a:solidFill>
                <a:latin typeface="Montserrat"/>
                <a:ea typeface="Montserrat"/>
                <a:cs typeface="Montserrat"/>
                <a:sym typeface="Montserrat"/>
              </a:rPr>
              <a:t>Rather than treating all data points equally, boosting identifies and prioritizes the examples that are hardest to classify correctly.</a:t>
            </a:r>
            <a:endParaRPr b="0" i="0" sz="1750" u="none" cap="none" strike="noStrike"/>
          </a:p>
        </p:txBody>
      </p:sp>
      <p:sp>
        <p:nvSpPr>
          <p:cNvPr id="167" name="Google Shape;167;p22"/>
          <p:cNvSpPr/>
          <p:nvPr/>
        </p:nvSpPr>
        <p:spPr>
          <a:xfrm>
            <a:off x="5216962" y="2098953"/>
            <a:ext cx="4196358" cy="3864412"/>
          </a:xfrm>
          <a:prstGeom prst="roundRect">
            <a:avLst>
              <a:gd fmla="val 2465" name="adj"/>
            </a:avLst>
          </a:prstGeom>
          <a:solidFill>
            <a:srgbClr val="FFFFF4"/>
          </a:solidFill>
          <a:ln cap="flat" cmpd="sng" w="22850">
            <a:solidFill>
              <a:srgbClr val="FFE0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2"/>
          <p:cNvSpPr/>
          <p:nvPr/>
        </p:nvSpPr>
        <p:spPr>
          <a:xfrm>
            <a:off x="5466636" y="2348627"/>
            <a:ext cx="680442" cy="680442"/>
          </a:xfrm>
          <a:prstGeom prst="roundRect">
            <a:avLst>
              <a:gd fmla="val 13436980" name="adj"/>
            </a:avLst>
          </a:prstGeom>
          <a:solidFill>
            <a:srgbClr val="FF95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69" name="Google Shape;169;p22"/>
          <p:cNvPicPr preferRelativeResize="0"/>
          <p:nvPr/>
        </p:nvPicPr>
        <p:blipFill rotWithShape="1">
          <a:blip r:embed="rId4">
            <a:alphaModFix/>
          </a:blip>
          <a:srcRect b="0" l="0" r="0" t="0"/>
          <a:stretch/>
        </p:blipFill>
        <p:spPr>
          <a:xfrm>
            <a:off x="5653802" y="2535793"/>
            <a:ext cx="306110" cy="306110"/>
          </a:xfrm>
          <a:prstGeom prst="rect">
            <a:avLst/>
          </a:prstGeom>
          <a:noFill/>
          <a:ln>
            <a:noFill/>
          </a:ln>
        </p:spPr>
      </p:pic>
      <p:sp>
        <p:nvSpPr>
          <p:cNvPr id="170" name="Google Shape;170;p22"/>
          <p:cNvSpPr/>
          <p:nvPr/>
        </p:nvSpPr>
        <p:spPr>
          <a:xfrm>
            <a:off x="5466636" y="3255883"/>
            <a:ext cx="3260646" cy="423863"/>
          </a:xfrm>
          <a:prstGeom prst="rect">
            <a:avLst/>
          </a:prstGeom>
          <a:noFill/>
          <a:ln>
            <a:noFill/>
          </a:ln>
        </p:spPr>
        <p:txBody>
          <a:bodyPr anchorCtr="0" anchor="t" bIns="0" lIns="0" spcFirstLastPara="1" rIns="0" wrap="square" tIns="0">
            <a:noAutofit/>
          </a:bodyPr>
          <a:lstStyle/>
          <a:p>
            <a:pPr indent="0" lvl="0" marL="0" marR="0" rtl="0" algn="l">
              <a:lnSpc>
                <a:spcPct val="129411"/>
              </a:lnSpc>
              <a:spcBef>
                <a:spcPts val="0"/>
              </a:spcBef>
              <a:spcAft>
                <a:spcPts val="0"/>
              </a:spcAft>
              <a:buClr>
                <a:srgbClr val="67534F"/>
              </a:buClr>
              <a:buSzPts val="2550"/>
              <a:buFont typeface="Marcellus"/>
              <a:buNone/>
            </a:pPr>
            <a:r>
              <a:rPr b="0" i="0" lang="en-US" sz="2550" u="none" cap="none" strike="noStrike">
                <a:solidFill>
                  <a:srgbClr val="67534F"/>
                </a:solidFill>
                <a:latin typeface="Marcellus"/>
                <a:ea typeface="Marcellus"/>
                <a:cs typeface="Marcellus"/>
                <a:sym typeface="Marcellus"/>
              </a:rPr>
              <a:t>Improve Step by Step</a:t>
            </a:r>
            <a:endParaRPr b="0" i="0" sz="2550" u="none" cap="none" strike="noStrike"/>
          </a:p>
        </p:txBody>
      </p:sp>
      <p:sp>
        <p:nvSpPr>
          <p:cNvPr id="171" name="Google Shape;171;p22"/>
          <p:cNvSpPr/>
          <p:nvPr/>
        </p:nvSpPr>
        <p:spPr>
          <a:xfrm>
            <a:off x="5466636" y="3815834"/>
            <a:ext cx="3697010" cy="1473994"/>
          </a:xfrm>
          <a:prstGeom prst="rect">
            <a:avLst/>
          </a:prstGeom>
          <a:noFill/>
          <a:ln>
            <a:noFill/>
          </a:ln>
        </p:spPr>
        <p:txBody>
          <a:bodyPr anchorCtr="0" anchor="t" bIns="0" lIns="0" spcFirstLastPara="1" rIns="0" wrap="square" tIns="0">
            <a:noAutofit/>
          </a:bodyPr>
          <a:lstStyle/>
          <a:p>
            <a:pPr indent="0" lvl="0" marL="0" marR="0" rtl="0" algn="l">
              <a:lnSpc>
                <a:spcPct val="131428"/>
              </a:lnSpc>
              <a:spcBef>
                <a:spcPts val="0"/>
              </a:spcBef>
              <a:spcAft>
                <a:spcPts val="0"/>
              </a:spcAft>
              <a:buClr>
                <a:srgbClr val="67534F"/>
              </a:buClr>
              <a:buSzPts val="1750"/>
              <a:buFont typeface="Montserrat"/>
              <a:buNone/>
            </a:pPr>
            <a:r>
              <a:rPr b="0" i="0" lang="en-US" sz="1750" u="none" cap="none" strike="noStrike">
                <a:solidFill>
                  <a:srgbClr val="67534F"/>
                </a:solidFill>
                <a:latin typeface="Montserrat"/>
                <a:ea typeface="Montserrat"/>
                <a:cs typeface="Montserrat"/>
                <a:sym typeface="Montserrat"/>
              </a:rPr>
              <a:t>Performance increases incrementally with each model added to the ensemble. Progress is measurable and continuous.</a:t>
            </a:r>
            <a:endParaRPr b="0" i="0" sz="1750" u="none" cap="none" strike="noStrike"/>
          </a:p>
        </p:txBody>
      </p:sp>
      <p:sp>
        <p:nvSpPr>
          <p:cNvPr id="172" name="Google Shape;172;p22"/>
          <p:cNvSpPr/>
          <p:nvPr/>
        </p:nvSpPr>
        <p:spPr>
          <a:xfrm>
            <a:off x="9640133" y="2098953"/>
            <a:ext cx="4196358" cy="3864412"/>
          </a:xfrm>
          <a:prstGeom prst="roundRect">
            <a:avLst>
              <a:gd fmla="val 2465" name="adj"/>
            </a:avLst>
          </a:prstGeom>
          <a:solidFill>
            <a:srgbClr val="FFFFF4"/>
          </a:solidFill>
          <a:ln cap="flat" cmpd="sng" w="22850">
            <a:solidFill>
              <a:srgbClr val="FFE0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2"/>
          <p:cNvSpPr/>
          <p:nvPr/>
        </p:nvSpPr>
        <p:spPr>
          <a:xfrm>
            <a:off x="9889808" y="2348627"/>
            <a:ext cx="680442" cy="680442"/>
          </a:xfrm>
          <a:prstGeom prst="roundRect">
            <a:avLst>
              <a:gd fmla="val 13436980" name="adj"/>
            </a:avLst>
          </a:prstGeom>
          <a:solidFill>
            <a:srgbClr val="FF95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4" name="Google Shape;174;p22"/>
          <p:cNvPicPr preferRelativeResize="0"/>
          <p:nvPr/>
        </p:nvPicPr>
        <p:blipFill rotWithShape="1">
          <a:blip r:embed="rId5">
            <a:alphaModFix/>
          </a:blip>
          <a:srcRect b="0" l="0" r="0" t="0"/>
          <a:stretch/>
        </p:blipFill>
        <p:spPr>
          <a:xfrm>
            <a:off x="10076974" y="2535793"/>
            <a:ext cx="306110" cy="306110"/>
          </a:xfrm>
          <a:prstGeom prst="rect">
            <a:avLst/>
          </a:prstGeom>
          <a:noFill/>
          <a:ln>
            <a:noFill/>
          </a:ln>
        </p:spPr>
      </p:pic>
      <p:sp>
        <p:nvSpPr>
          <p:cNvPr id="175" name="Google Shape;175;p22"/>
          <p:cNvSpPr/>
          <p:nvPr/>
        </p:nvSpPr>
        <p:spPr>
          <a:xfrm>
            <a:off x="9889808" y="3255883"/>
            <a:ext cx="3697010" cy="847725"/>
          </a:xfrm>
          <a:prstGeom prst="rect">
            <a:avLst/>
          </a:prstGeom>
          <a:noFill/>
          <a:ln>
            <a:noFill/>
          </a:ln>
        </p:spPr>
        <p:txBody>
          <a:bodyPr anchorCtr="0" anchor="t" bIns="0" lIns="0" spcFirstLastPara="1" rIns="0" wrap="square" tIns="0">
            <a:noAutofit/>
          </a:bodyPr>
          <a:lstStyle/>
          <a:p>
            <a:pPr indent="0" lvl="0" marL="0" marR="0" rtl="0" algn="l">
              <a:lnSpc>
                <a:spcPct val="129411"/>
              </a:lnSpc>
              <a:spcBef>
                <a:spcPts val="0"/>
              </a:spcBef>
              <a:spcAft>
                <a:spcPts val="0"/>
              </a:spcAft>
              <a:buClr>
                <a:srgbClr val="67534F"/>
              </a:buClr>
              <a:buSzPts val="2550"/>
              <a:buFont typeface="Marcellus"/>
              <a:buNone/>
            </a:pPr>
            <a:r>
              <a:rPr b="0" i="0" lang="en-US" sz="2550" u="none" cap="none" strike="noStrike">
                <a:solidFill>
                  <a:srgbClr val="67534F"/>
                </a:solidFill>
                <a:latin typeface="Marcellus"/>
                <a:ea typeface="Marcellus"/>
                <a:cs typeface="Marcellus"/>
                <a:sym typeface="Marcellus"/>
              </a:rPr>
              <a:t>Build Strength from Weakness</a:t>
            </a:r>
            <a:endParaRPr b="0" i="0" sz="2550" u="none" cap="none" strike="noStrike"/>
          </a:p>
        </p:txBody>
      </p:sp>
      <p:sp>
        <p:nvSpPr>
          <p:cNvPr id="176" name="Google Shape;176;p22"/>
          <p:cNvSpPr/>
          <p:nvPr/>
        </p:nvSpPr>
        <p:spPr>
          <a:xfrm>
            <a:off x="9889808" y="4239697"/>
            <a:ext cx="3697010" cy="1179195"/>
          </a:xfrm>
          <a:prstGeom prst="rect">
            <a:avLst/>
          </a:prstGeom>
          <a:noFill/>
          <a:ln>
            <a:noFill/>
          </a:ln>
        </p:spPr>
        <p:txBody>
          <a:bodyPr anchorCtr="0" anchor="t" bIns="0" lIns="0" spcFirstLastPara="1" rIns="0" wrap="square" tIns="0">
            <a:noAutofit/>
          </a:bodyPr>
          <a:lstStyle/>
          <a:p>
            <a:pPr indent="0" lvl="0" marL="0" marR="0" rtl="0" algn="l">
              <a:lnSpc>
                <a:spcPct val="131428"/>
              </a:lnSpc>
              <a:spcBef>
                <a:spcPts val="0"/>
              </a:spcBef>
              <a:spcAft>
                <a:spcPts val="0"/>
              </a:spcAft>
              <a:buClr>
                <a:srgbClr val="67534F"/>
              </a:buClr>
              <a:buSzPts val="1750"/>
              <a:buFont typeface="Montserrat"/>
              <a:buNone/>
            </a:pPr>
            <a:r>
              <a:rPr b="0" i="0" lang="en-US" sz="1750" u="none" cap="none" strike="noStrike">
                <a:solidFill>
                  <a:srgbClr val="67534F"/>
                </a:solidFill>
                <a:latin typeface="Montserrat"/>
                <a:ea typeface="Montserrat"/>
                <a:cs typeface="Montserrat"/>
                <a:sym typeface="Montserrat"/>
              </a:rPr>
              <a:t>Transform many weak learners into a single powerful model through strategic combination and weighting.</a:t>
            </a:r>
            <a:endParaRPr b="0" i="0" sz="1750" u="none" cap="none" strike="noStrike"/>
          </a:p>
        </p:txBody>
      </p:sp>
      <p:sp>
        <p:nvSpPr>
          <p:cNvPr id="177" name="Google Shape;177;p22"/>
          <p:cNvSpPr/>
          <p:nvPr/>
        </p:nvSpPr>
        <p:spPr>
          <a:xfrm>
            <a:off x="1133951" y="6473666"/>
            <a:ext cx="12702659" cy="589598"/>
          </a:xfrm>
          <a:prstGeom prst="rect">
            <a:avLst/>
          </a:prstGeom>
          <a:noFill/>
          <a:ln>
            <a:noFill/>
          </a:ln>
        </p:spPr>
        <p:txBody>
          <a:bodyPr anchorCtr="0" anchor="t" bIns="0" lIns="0" spcFirstLastPara="1" rIns="0" wrap="square" tIns="0">
            <a:noAutofit/>
          </a:bodyPr>
          <a:lstStyle/>
          <a:p>
            <a:pPr indent="0" lvl="0" marL="0" marR="0" rtl="0" algn="l">
              <a:lnSpc>
                <a:spcPct val="131428"/>
              </a:lnSpc>
              <a:spcBef>
                <a:spcPts val="0"/>
              </a:spcBef>
              <a:spcAft>
                <a:spcPts val="0"/>
              </a:spcAft>
              <a:buClr>
                <a:srgbClr val="FF954F"/>
              </a:buClr>
              <a:buSzPts val="1750"/>
              <a:buFont typeface="Montserrat"/>
              <a:buNone/>
            </a:pPr>
            <a:r>
              <a:rPr b="1" i="0" lang="en-US" sz="1750" u="none" cap="none" strike="noStrike">
                <a:solidFill>
                  <a:srgbClr val="FF954F"/>
                </a:solidFill>
                <a:latin typeface="Montserrat"/>
                <a:ea typeface="Montserrat"/>
                <a:cs typeface="Montserrat"/>
                <a:sym typeface="Montserrat"/>
              </a:rPr>
              <a:t>The boosting philosophy:</a:t>
            </a:r>
            <a:r>
              <a:rPr b="0" i="0" lang="en-US" sz="1750" u="none" cap="none" strike="noStrike">
                <a:solidFill>
                  <a:srgbClr val="67534F"/>
                </a:solidFill>
                <a:latin typeface="Montserrat"/>
                <a:ea typeface="Montserrat"/>
                <a:cs typeface="Montserrat"/>
                <a:sym typeface="Montserrat"/>
              </a:rPr>
              <a:t> Mistakes are not ignored or averaged away - they are </a:t>
            </a:r>
            <a:r>
              <a:rPr b="1" i="0" lang="en-US" sz="1750" u="none" cap="none" strike="noStrike">
                <a:solidFill>
                  <a:srgbClr val="67534F"/>
                </a:solidFill>
                <a:latin typeface="Montserrat"/>
                <a:ea typeface="Montserrat"/>
                <a:cs typeface="Montserrat"/>
                <a:sym typeface="Montserrat"/>
              </a:rPr>
              <a:t>reused</a:t>
            </a:r>
            <a:r>
              <a:rPr b="0" i="0" lang="en-US" sz="1750" u="none" cap="none" strike="noStrike">
                <a:solidFill>
                  <a:srgbClr val="67534F"/>
                </a:solidFill>
                <a:latin typeface="Montserrat"/>
                <a:ea typeface="Montserrat"/>
                <a:cs typeface="Montserrat"/>
                <a:sym typeface="Montserrat"/>
              </a:rPr>
              <a:t> as valuable learning signals to guide the next step of improvement.</a:t>
            </a:r>
            <a:endParaRPr b="0" i="0" sz="1750" u="none" cap="none" strike="noStrike"/>
          </a:p>
        </p:txBody>
      </p:sp>
      <p:sp>
        <p:nvSpPr>
          <p:cNvPr id="178" name="Google Shape;178;p22"/>
          <p:cNvSpPr/>
          <p:nvPr/>
        </p:nvSpPr>
        <p:spPr>
          <a:xfrm>
            <a:off x="793790" y="6218515"/>
            <a:ext cx="30480" cy="1099899"/>
          </a:xfrm>
          <a:prstGeom prst="rect">
            <a:avLst/>
          </a:prstGeom>
          <a:solidFill>
            <a:srgbClr val="FF95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